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700" r:id="rId2"/>
    <p:sldMasterId id="2147483701" r:id="rId3"/>
    <p:sldMasterId id="2147483702"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81AA65A-85D3-42E7-B46D-2528AF7D316D}">
  <a:tblStyle styleId="{181AA65A-85D3-42E7-B46D-2528AF7D31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43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371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3713"/>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690269"/>
            <a:ext cx="5438140" cy="444341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4"/>
            <a:ext cx="2945659" cy="49371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8824"/>
            <a:ext cx="2945659" cy="4937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865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30" name="Google Shape;330;p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554dd1c35_1_63: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5" name="Google Shape;445;g5554dd1c35_1_63: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554dd1c35_1_183: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57" name="Google Shape;457;g5554dd1c35_1_183: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554dd1c35_1_119: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5554dd1c35_1_119: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8" name="Google Shape;468;g5554dd1c35_1_119: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554dd1c35_1_95: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5554dd1c35_1_95: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
            </a:r>
            <a:br>
              <a:rPr lang="en-GB"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554dd1c35_1_113: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5554dd1c35_1_113: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554dd1c35_1_165: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5554dd1c35_1_165: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4" name="Google Shape;504;g5554dd1c35_1_165: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554dd1c35_1_143: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5554dd1c35_1_143:notes"/>
          <p:cNvSpPr txBox="1">
            <a:spLocks noGrp="1"/>
          </p:cNvSpPr>
          <p:nvPr>
            <p:ph type="body" idx="1"/>
          </p:nvPr>
        </p:nvSpPr>
        <p:spPr>
          <a:xfrm>
            <a:off x="679768" y="4690270"/>
            <a:ext cx="5438100" cy="444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554dd1c35_1_153: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28" name="Google Shape;528;g5554dd1c35_1_153: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5554dd1c35_1_235: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5554dd1c35_1_235: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3" name="Google Shape;543;g5554dd1c35_1_235: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554dd1c35_1_248: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4" name="Google Shape;554;g5554dd1c35_1_248: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15875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f171ebbde_2_17: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7" name="Google Shape;567;g3f171ebbde_2_17: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554dd1c35_1_262: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0" name="Google Shape;580;g5554dd1c35_1_262: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554dd1c35_1_298: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5554dd1c35_1_298: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97" name="Google Shape;597;g5554dd1c35_1_298: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41e38e1078_1_8: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8" name="Google Shape;608;g41e38e1078_1_8: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41e38e1078_1_18: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p:txBody>
      </p:sp>
      <p:sp>
        <p:nvSpPr>
          <p:cNvPr id="625" name="Google Shape;625;g41e38e1078_1_18: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5554dd1c35_1_346: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p:txBody>
      </p:sp>
      <p:sp>
        <p:nvSpPr>
          <p:cNvPr id="643" name="Google Shape;643;g5554dd1c35_1_346: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5554dd1c35_1_310: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p:txBody>
      </p:sp>
      <p:sp>
        <p:nvSpPr>
          <p:cNvPr id="659" name="Google Shape;659;g5554dd1c35_1_310: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554dd1c35_1_327: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p:txBody>
      </p:sp>
      <p:sp>
        <p:nvSpPr>
          <p:cNvPr id="676" name="Google Shape;676;g5554dd1c35_1_327: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5554dd1c35_1_440: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g5554dd1c35_1_440: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696" name="Google Shape;696;g5554dd1c35_1_440: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31: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endParaRPr/>
          </a:p>
        </p:txBody>
      </p:sp>
      <p:sp>
        <p:nvSpPr>
          <p:cNvPr id="708" name="Google Shape;708;p31: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554dd1c35_1_420: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5554dd1c35_1_420: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48" name="Google Shape;348;g5554dd1c35_1_420: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3: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33: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5554dd1c35_1_371: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5554dd1c35_1_371: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35" name="Google Shape;735;g5554dd1c35_1_371: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554dd1c35_1_382: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43" name="Google Shape;743;g5554dd1c35_1_38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1f3b76205_2_4: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51f3b76205_2_4: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i="0" u="none" strike="noStrike" cap="none">
              <a:solidFill>
                <a:srgbClr val="000000"/>
              </a:solidFill>
            </a:endParaRPr>
          </a:p>
        </p:txBody>
      </p:sp>
      <p:sp>
        <p:nvSpPr>
          <p:cNvPr id="755" name="Google Shape;755;g51f3b76205_2_4: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1f3b76205_2_14: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51f3b76205_2_14: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850">
              <a:solidFill>
                <a:srgbClr val="6C6869"/>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51f3b76205_2_3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51f3b76205_2_31: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5554dd1c35_1_391: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5554dd1c35_1_391: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88" name="Google Shape;788;g5554dd1c35_1_391: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5554dd1c35_1_465: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96" name="Google Shape;796;g5554dd1c35_1_46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36:notes"/>
          <p:cNvSpPr txBox="1">
            <a:spLocks noGrp="1"/>
          </p:cNvSpPr>
          <p:nvPr>
            <p:ph type="body" idx="1"/>
          </p:nvPr>
        </p:nvSpPr>
        <p:spPr>
          <a:xfrm>
            <a:off x="679767" y="4751983"/>
            <a:ext cx="5438140" cy="38881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805" name="Google Shape;805;p3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4:notes"/>
          <p:cNvSpPr txBox="1">
            <a:spLocks noGrp="1"/>
          </p:cNvSpPr>
          <p:nvPr>
            <p:ph type="body" idx="1"/>
          </p:nvPr>
        </p:nvSpPr>
        <p:spPr>
          <a:xfrm>
            <a:off x="679768" y="4690269"/>
            <a:ext cx="5438100" cy="444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554dd1c35_1_43: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5554dd1c35_1_43:notes"/>
          <p:cNvSpPr txBox="1">
            <a:spLocks noGrp="1"/>
          </p:cNvSpPr>
          <p:nvPr>
            <p:ph type="body" idx="1"/>
          </p:nvPr>
        </p:nvSpPr>
        <p:spPr>
          <a:xfrm>
            <a:off x="679768" y="4690269"/>
            <a:ext cx="5438100" cy="44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9" name="Google Shape;389;g5554dd1c35_1_43:notes"/>
          <p:cNvSpPr txBox="1">
            <a:spLocks noGrp="1"/>
          </p:cNvSpPr>
          <p:nvPr>
            <p:ph type="sldNum" idx="12"/>
          </p:nvPr>
        </p:nvSpPr>
        <p:spPr>
          <a:xfrm>
            <a:off x="3850443" y="9378824"/>
            <a:ext cx="2945700" cy="493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554dd1c35_1_35: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400" name="Google Shape;400;g5554dd1c35_1_35: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554dd1c35_1_1: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411" name="Google Shape;411;g5554dd1c35_1_1: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554dd1c35_1_10: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23" name="Google Shape;423;g5554dd1c35_1_10: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554dd1c35_1_19:notes"/>
          <p:cNvSpPr txBox="1">
            <a:spLocks noGrp="1"/>
          </p:cNvSpPr>
          <p:nvPr>
            <p:ph type="body" idx="1"/>
          </p:nvPr>
        </p:nvSpPr>
        <p:spPr>
          <a:xfrm>
            <a:off x="679768" y="4751983"/>
            <a:ext cx="5438100" cy="38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5" name="Google Shape;435;g5554dd1c35_1_19:notes"/>
          <p:cNvSpPr>
            <a:spLocks noGrp="1" noRot="1" noChangeAspect="1"/>
          </p:cNvSpPr>
          <p:nvPr>
            <p:ph type="sldImg" idx="2"/>
          </p:nvPr>
        </p:nvSpPr>
        <p:spPr>
          <a:xfrm>
            <a:off x="1176338" y="1233488"/>
            <a:ext cx="4445100" cy="3333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OP LEVEL ROOM FOR IMAGE">
  <p:cSld name="TOP LEVEL ROOM FOR IMAGE">
    <p:spTree>
      <p:nvGrpSpPr>
        <p:cNvPr id="1" name="Shape 15"/>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68" name="Google Shape;68;p11"/>
          <p:cNvSpPr>
            <a:spLocks noGrp="1"/>
          </p:cNvSpPr>
          <p:nvPr>
            <p:ph type="pic" idx="2"/>
          </p:nvPr>
        </p:nvSpPr>
        <p:spPr>
          <a:xfrm>
            <a:off x="3887391" y="987428"/>
            <a:ext cx="46293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4623599" y="2285275"/>
            <a:ext cx="5811900" cy="197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1" name="Google Shape;81;p1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Text">
  <p:cSld name="General 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98475" y="484094"/>
            <a:ext cx="7556400" cy="1116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0064"/>
              </a:buClr>
              <a:buSzPts val="1400"/>
              <a:buFont typeface="Arial"/>
              <a:buNone/>
              <a:defRPr sz="2700" b="0" i="0" u="none" strike="noStrike" cap="none">
                <a:solidFill>
                  <a:srgbClr val="0000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body" idx="1"/>
          </p:nvPr>
        </p:nvSpPr>
        <p:spPr>
          <a:xfrm>
            <a:off x="287338" y="1269659"/>
            <a:ext cx="6936900" cy="485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500"/>
              <a:buFont typeface="Noto Sans Symbols"/>
              <a:buNone/>
              <a:defRPr sz="1950" b="0" i="0" u="none" strike="noStrike" cap="none">
                <a:solidFill>
                  <a:srgbClr val="74767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88" name="Google Shape;88;p14"/>
          <p:cNvSpPr txBox="1">
            <a:spLocks noGrp="1"/>
          </p:cNvSpPr>
          <p:nvPr>
            <p:ph type="body" idx="2"/>
          </p:nvPr>
        </p:nvSpPr>
        <p:spPr>
          <a:xfrm>
            <a:off x="293688" y="2110854"/>
            <a:ext cx="8566200" cy="4267800"/>
          </a:xfrm>
          <a:prstGeom prst="rect">
            <a:avLst/>
          </a:prstGeom>
          <a:noFill/>
          <a:ln>
            <a:noFill/>
          </a:ln>
        </p:spPr>
        <p:txBody>
          <a:bodyPr spcFirstLastPara="1" wrap="square" lIns="91425" tIns="91425" rIns="91425" bIns="91425" anchor="t" anchorCtr="0"/>
          <a:lstStyle>
            <a:lvl1pPr marL="457200" marR="0" lvl="0" indent="-323850" algn="l" rtl="0">
              <a:lnSpc>
                <a:spcPct val="90000"/>
              </a:lnSpc>
              <a:spcBef>
                <a:spcPts val="1500"/>
              </a:spcBef>
              <a:spcAft>
                <a:spcPts val="0"/>
              </a:spcAft>
              <a:buClr>
                <a:schemeClr val="accent1"/>
              </a:buClr>
              <a:buSzPts val="1500"/>
              <a:buFont typeface="Noto Sans Symbols"/>
              <a:buChar char="■"/>
              <a:defRPr sz="1500" b="0" i="0" u="none" strike="noStrike" cap="none">
                <a:solidFill>
                  <a:srgbClr val="59595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89" name="Google Shape;89;p14"/>
          <p:cNvSpPr txBox="1">
            <a:spLocks noGrp="1"/>
          </p:cNvSpPr>
          <p:nvPr>
            <p:ph type="ftr" idx="11"/>
          </p:nvPr>
        </p:nvSpPr>
        <p:spPr>
          <a:xfrm>
            <a:off x="201706" y="6423587"/>
            <a:ext cx="61230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rial"/>
              <a:buNone/>
              <a:defRPr sz="825"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98" name="Google Shape;98;p16"/>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7"/>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OP LEVEL ROOM FOR IMAGE">
  <p:cSld name="TOP LEVEL ROOM FOR IMAGE">
    <p:spTree>
      <p:nvGrpSpPr>
        <p:cNvPr id="1" name="Shape 106"/>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19"/>
          <p:cNvSpPr txBox="1">
            <a:spLocks noGrp="1"/>
          </p:cNvSpPr>
          <p:nvPr>
            <p:ph type="ctrTitle"/>
          </p:nvPr>
        </p:nvSpPr>
        <p:spPr>
          <a:xfrm>
            <a:off x="685800" y="1122363"/>
            <a:ext cx="77724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9" name="Google Shape;109;p19"/>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2" name="Google Shape;112;p19"/>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23888" y="1709741"/>
            <a:ext cx="78867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5" name="Google Shape;115;p20"/>
          <p:cNvSpPr txBox="1">
            <a:spLocks noGrp="1"/>
          </p:cNvSpPr>
          <p:nvPr>
            <p:ph type="body" idx="1"/>
          </p:nvPr>
        </p:nvSpPr>
        <p:spPr>
          <a:xfrm>
            <a:off x="623888" y="4589466"/>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16" name="Google Shape;116;p20"/>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1" name="Google Shape;121;p21"/>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3" name="Google Shape;123;p21"/>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25" name="Google Shape;125;p21"/>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29841"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8" name="Google Shape;128;p22"/>
          <p:cNvSpPr txBox="1">
            <a:spLocks noGrp="1"/>
          </p:cNvSpPr>
          <p:nvPr>
            <p:ph type="body" idx="1"/>
          </p:nvPr>
        </p:nvSpPr>
        <p:spPr>
          <a:xfrm>
            <a:off x="629842" y="1681163"/>
            <a:ext cx="38682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body" idx="2"/>
          </p:nvPr>
        </p:nvSpPr>
        <p:spPr>
          <a:xfrm>
            <a:off x="629842" y="2505075"/>
            <a:ext cx="38682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body" idx="3"/>
          </p:nvPr>
        </p:nvSpPr>
        <p:spPr>
          <a:xfrm>
            <a:off x="4629151" y="1681163"/>
            <a:ext cx="3887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4"/>
          </p:nvPr>
        </p:nvSpPr>
        <p:spPr>
          <a:xfrm>
            <a:off x="4629151" y="2505075"/>
            <a:ext cx="38874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7" name="Google Shape;137;p23"/>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8" name="Google Shape;138;p23"/>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9" name="Google Shape;139;p23"/>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2" name="Google Shape;142;p24"/>
          <p:cNvSpPr txBox="1">
            <a:spLocks noGrp="1"/>
          </p:cNvSpPr>
          <p:nvPr>
            <p:ph type="body" idx="1"/>
          </p:nvPr>
        </p:nvSpPr>
        <p:spPr>
          <a:xfrm>
            <a:off x="3887391" y="987428"/>
            <a:ext cx="46293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3" name="Google Shape;143;p24"/>
          <p:cNvSpPr txBox="1">
            <a:spLocks noGrp="1"/>
          </p:cNvSpPr>
          <p:nvPr>
            <p:ph type="body" idx="2"/>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4" name="Google Shape;144;p24"/>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45" name="Google Shape;145;p24"/>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46" name="Google Shape;146;p24"/>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9" name="Google Shape;149;p25"/>
          <p:cNvSpPr>
            <a:spLocks noGrp="1"/>
          </p:cNvSpPr>
          <p:nvPr>
            <p:ph type="pic" idx="2"/>
          </p:nvPr>
        </p:nvSpPr>
        <p:spPr>
          <a:xfrm>
            <a:off x="3887391" y="987428"/>
            <a:ext cx="46293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0" name="Google Shape;150;p25"/>
          <p:cNvSpPr txBox="1">
            <a:spLocks noGrp="1"/>
          </p:cNvSpPr>
          <p:nvPr>
            <p:ph type="body" idx="1"/>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51" name="Google Shape;151;p25"/>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3" name="Google Shape;153;p25"/>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6" name="Google Shape;156;p26"/>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7" name="Google Shape;157;p26"/>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8" name="Google Shape;158;p26"/>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9" name="Google Shape;159;p26"/>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rot="5400000">
            <a:off x="4623599" y="2285275"/>
            <a:ext cx="5811900" cy="197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62" name="Google Shape;162;p2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27"/>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eneral Text">
  <p:cSld name="General Text">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98475" y="484094"/>
            <a:ext cx="7556400" cy="1116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0064"/>
              </a:buClr>
              <a:buSzPts val="1400"/>
              <a:buFont typeface="Arial"/>
              <a:buNone/>
              <a:defRPr sz="2700" b="0" i="0" u="none" strike="noStrike" cap="none">
                <a:solidFill>
                  <a:srgbClr val="0000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68" name="Google Shape;168;p28"/>
          <p:cNvSpPr txBox="1">
            <a:spLocks noGrp="1"/>
          </p:cNvSpPr>
          <p:nvPr>
            <p:ph type="body" idx="1"/>
          </p:nvPr>
        </p:nvSpPr>
        <p:spPr>
          <a:xfrm>
            <a:off x="287338" y="1269659"/>
            <a:ext cx="6936900" cy="485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500"/>
              <a:buFont typeface="Noto Sans Symbols"/>
              <a:buNone/>
              <a:defRPr sz="1950" b="0" i="0" u="none" strike="noStrike" cap="none">
                <a:solidFill>
                  <a:srgbClr val="74767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169" name="Google Shape;169;p28"/>
          <p:cNvSpPr txBox="1">
            <a:spLocks noGrp="1"/>
          </p:cNvSpPr>
          <p:nvPr>
            <p:ph type="body" idx="2"/>
          </p:nvPr>
        </p:nvSpPr>
        <p:spPr>
          <a:xfrm>
            <a:off x="293688" y="2110854"/>
            <a:ext cx="8566200" cy="4267800"/>
          </a:xfrm>
          <a:prstGeom prst="rect">
            <a:avLst/>
          </a:prstGeom>
          <a:noFill/>
          <a:ln>
            <a:noFill/>
          </a:ln>
        </p:spPr>
        <p:txBody>
          <a:bodyPr spcFirstLastPara="1" wrap="square" lIns="91425" tIns="91425" rIns="91425" bIns="91425" anchor="t" anchorCtr="0"/>
          <a:lstStyle>
            <a:lvl1pPr marL="457200" marR="0" lvl="0" indent="-323850" algn="l" rtl="0">
              <a:lnSpc>
                <a:spcPct val="90000"/>
              </a:lnSpc>
              <a:spcBef>
                <a:spcPts val="1500"/>
              </a:spcBef>
              <a:spcAft>
                <a:spcPts val="0"/>
              </a:spcAft>
              <a:buClr>
                <a:schemeClr val="accent1"/>
              </a:buClr>
              <a:buSzPts val="1500"/>
              <a:buFont typeface="Noto Sans Symbols"/>
              <a:buChar char="■"/>
              <a:defRPr sz="1500" b="0" i="0" u="none" strike="noStrike" cap="none">
                <a:solidFill>
                  <a:srgbClr val="59595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170" name="Google Shape;170;p28"/>
          <p:cNvSpPr txBox="1">
            <a:spLocks noGrp="1"/>
          </p:cNvSpPr>
          <p:nvPr>
            <p:ph type="ftr" idx="11"/>
          </p:nvPr>
        </p:nvSpPr>
        <p:spPr>
          <a:xfrm>
            <a:off x="201706" y="6423587"/>
            <a:ext cx="61230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rial"/>
              <a:buNone/>
              <a:defRPr sz="825"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OP LEVEL ROOM FOR IMAGE">
  <p:cSld name="TOP LEVEL ROOM FOR IMAGE">
    <p:spTree>
      <p:nvGrpSpPr>
        <p:cNvPr id="1" name="Shape 177"/>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31"/>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0" name="Google Shape;180;p31"/>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1" name="Google Shape;181;p31"/>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2"/>
        <p:cNvGrpSpPr/>
        <p:nvPr/>
      </p:nvGrpSpPr>
      <p:grpSpPr>
        <a:xfrm>
          <a:off x="0" y="0"/>
          <a:ext cx="0" cy="0"/>
          <a:chOff x="0" y="0"/>
          <a:chExt cx="0" cy="0"/>
        </a:xfrm>
      </p:grpSpPr>
      <p:sp>
        <p:nvSpPr>
          <p:cNvPr id="183" name="Google Shape;183;p32"/>
          <p:cNvSpPr txBox="1">
            <a:spLocks noGrp="1"/>
          </p:cNvSpPr>
          <p:nvPr>
            <p:ph type="ctrTitle"/>
          </p:nvPr>
        </p:nvSpPr>
        <p:spPr>
          <a:xfrm>
            <a:off x="685800" y="1122363"/>
            <a:ext cx="77724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84" name="Google Shape;184;p32"/>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5" name="Google Shape;185;p32"/>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6" name="Google Shape;186;p32"/>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87" name="Google Shape;187;p32"/>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685800" y="1122363"/>
            <a:ext cx="77724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90" name="Google Shape;190;p33"/>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1" name="Google Shape;191;p33"/>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92" name="Google Shape;192;p33"/>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93" name="Google Shape;193;p33"/>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623888" y="1709741"/>
            <a:ext cx="78867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96" name="Google Shape;196;p34"/>
          <p:cNvSpPr txBox="1">
            <a:spLocks noGrp="1"/>
          </p:cNvSpPr>
          <p:nvPr>
            <p:ph type="body" idx="1"/>
          </p:nvPr>
        </p:nvSpPr>
        <p:spPr>
          <a:xfrm>
            <a:off x="623888" y="4589466"/>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97" name="Google Shape;197;p34"/>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98" name="Google Shape;198;p34"/>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99" name="Google Shape;199;p34"/>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02" name="Google Shape;202;p35"/>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3" name="Google Shape;203;p35"/>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4" name="Google Shape;204;p35"/>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05" name="Google Shape;205;p35"/>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06" name="Google Shape;206;p35"/>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629841"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09" name="Google Shape;209;p36"/>
          <p:cNvSpPr txBox="1">
            <a:spLocks noGrp="1"/>
          </p:cNvSpPr>
          <p:nvPr>
            <p:ph type="body" idx="1"/>
          </p:nvPr>
        </p:nvSpPr>
        <p:spPr>
          <a:xfrm>
            <a:off x="629842" y="1681163"/>
            <a:ext cx="38682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10" name="Google Shape;210;p36"/>
          <p:cNvSpPr txBox="1">
            <a:spLocks noGrp="1"/>
          </p:cNvSpPr>
          <p:nvPr>
            <p:ph type="body" idx="2"/>
          </p:nvPr>
        </p:nvSpPr>
        <p:spPr>
          <a:xfrm>
            <a:off x="629842" y="2505075"/>
            <a:ext cx="38682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1" name="Google Shape;211;p36"/>
          <p:cNvSpPr txBox="1">
            <a:spLocks noGrp="1"/>
          </p:cNvSpPr>
          <p:nvPr>
            <p:ph type="body" idx="3"/>
          </p:nvPr>
        </p:nvSpPr>
        <p:spPr>
          <a:xfrm>
            <a:off x="4629151" y="1681163"/>
            <a:ext cx="3887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12" name="Google Shape;212;p36"/>
          <p:cNvSpPr txBox="1">
            <a:spLocks noGrp="1"/>
          </p:cNvSpPr>
          <p:nvPr>
            <p:ph type="body" idx="4"/>
          </p:nvPr>
        </p:nvSpPr>
        <p:spPr>
          <a:xfrm>
            <a:off x="4629151" y="2505075"/>
            <a:ext cx="38874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3" name="Google Shape;213;p36"/>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14" name="Google Shape;214;p36"/>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15" name="Google Shape;215;p36"/>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18" name="Google Shape;218;p37"/>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19" name="Google Shape;219;p37"/>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20" name="Google Shape;220;p37"/>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23" name="Google Shape;223;p38"/>
          <p:cNvSpPr txBox="1">
            <a:spLocks noGrp="1"/>
          </p:cNvSpPr>
          <p:nvPr>
            <p:ph type="body" idx="1"/>
          </p:nvPr>
        </p:nvSpPr>
        <p:spPr>
          <a:xfrm>
            <a:off x="3887391" y="987428"/>
            <a:ext cx="46293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4" name="Google Shape;224;p38"/>
          <p:cNvSpPr txBox="1">
            <a:spLocks noGrp="1"/>
          </p:cNvSpPr>
          <p:nvPr>
            <p:ph type="body" idx="2"/>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25" name="Google Shape;225;p38"/>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26" name="Google Shape;226;p38"/>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27" name="Google Shape;227;p38"/>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30" name="Google Shape;230;p39"/>
          <p:cNvSpPr>
            <a:spLocks noGrp="1"/>
          </p:cNvSpPr>
          <p:nvPr>
            <p:ph type="pic" idx="2"/>
          </p:nvPr>
        </p:nvSpPr>
        <p:spPr>
          <a:xfrm>
            <a:off x="3887391" y="987428"/>
            <a:ext cx="46293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31" name="Google Shape;231;p39"/>
          <p:cNvSpPr txBox="1">
            <a:spLocks noGrp="1"/>
          </p:cNvSpPr>
          <p:nvPr>
            <p:ph type="body" idx="1"/>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32" name="Google Shape;232;p39"/>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33" name="Google Shape;233;p39"/>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34" name="Google Shape;234;p39"/>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37" name="Google Shape;237;p40"/>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8" name="Google Shape;238;p40"/>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39" name="Google Shape;239;p40"/>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40" name="Google Shape;240;p40"/>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rot="5400000">
            <a:off x="4623599" y="2285275"/>
            <a:ext cx="5811900" cy="197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3" name="Google Shape;243;p41"/>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4" name="Google Shape;244;p41"/>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45" name="Google Shape;245;p41"/>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46" name="Google Shape;246;p41"/>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eneral Text">
  <p:cSld name="General Text">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498475" y="484094"/>
            <a:ext cx="7556400" cy="1116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0064"/>
              </a:buClr>
              <a:buSzPts val="1400"/>
              <a:buFont typeface="Arial"/>
              <a:buNone/>
              <a:defRPr sz="2700" b="0" i="0" u="none" strike="noStrike" cap="none">
                <a:solidFill>
                  <a:srgbClr val="0000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9" name="Google Shape;249;p42"/>
          <p:cNvSpPr txBox="1">
            <a:spLocks noGrp="1"/>
          </p:cNvSpPr>
          <p:nvPr>
            <p:ph type="body" idx="1"/>
          </p:nvPr>
        </p:nvSpPr>
        <p:spPr>
          <a:xfrm>
            <a:off x="287338" y="1269659"/>
            <a:ext cx="6936900" cy="485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500"/>
              <a:buFont typeface="Noto Sans Symbols"/>
              <a:buNone/>
              <a:defRPr sz="1950" b="0" i="0" u="none" strike="noStrike" cap="none">
                <a:solidFill>
                  <a:srgbClr val="74767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250" name="Google Shape;250;p42"/>
          <p:cNvSpPr txBox="1">
            <a:spLocks noGrp="1"/>
          </p:cNvSpPr>
          <p:nvPr>
            <p:ph type="body" idx="2"/>
          </p:nvPr>
        </p:nvSpPr>
        <p:spPr>
          <a:xfrm>
            <a:off x="293688" y="2110854"/>
            <a:ext cx="8566200" cy="4267800"/>
          </a:xfrm>
          <a:prstGeom prst="rect">
            <a:avLst/>
          </a:prstGeom>
          <a:noFill/>
          <a:ln>
            <a:noFill/>
          </a:ln>
        </p:spPr>
        <p:txBody>
          <a:bodyPr spcFirstLastPara="1" wrap="square" lIns="91425" tIns="91425" rIns="91425" bIns="91425" anchor="t" anchorCtr="0"/>
          <a:lstStyle>
            <a:lvl1pPr marL="457200" marR="0" lvl="0" indent="-323850" algn="l" rtl="0">
              <a:lnSpc>
                <a:spcPct val="90000"/>
              </a:lnSpc>
              <a:spcBef>
                <a:spcPts val="1500"/>
              </a:spcBef>
              <a:spcAft>
                <a:spcPts val="0"/>
              </a:spcAft>
              <a:buClr>
                <a:schemeClr val="accent1"/>
              </a:buClr>
              <a:buSzPts val="1500"/>
              <a:buFont typeface="Noto Sans Symbols"/>
              <a:buChar char="■"/>
              <a:defRPr sz="1500" b="0" i="0" u="none" strike="noStrike" cap="none">
                <a:solidFill>
                  <a:srgbClr val="595959"/>
                </a:solidFill>
                <a:latin typeface="Arial"/>
                <a:ea typeface="Arial"/>
                <a:cs typeface="Arial"/>
                <a:sym typeface="Arial"/>
              </a:defRPr>
            </a:lvl1pPr>
            <a:lvl2pPr marL="914400" marR="0" lvl="1"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2pPr>
            <a:lvl3pPr marL="1371600" marR="0" lvl="2"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3pPr>
            <a:lvl4pPr marL="1828800" marR="0" lvl="3" indent="-314325" algn="l" rtl="0">
              <a:lnSpc>
                <a:spcPct val="90000"/>
              </a:lnSpc>
              <a:spcBef>
                <a:spcPts val="45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4pPr>
            <a:lvl5pPr marL="2286000" marR="0" lvl="4" indent="-314325" algn="l" rtl="0">
              <a:lnSpc>
                <a:spcPct val="90000"/>
              </a:lnSpc>
              <a:spcBef>
                <a:spcPts val="45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5pPr>
            <a:lvl6pPr marL="2743200" marR="0" lvl="5"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6pPr>
            <a:lvl7pPr marL="3200400" marR="0" lvl="6"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7pPr>
            <a:lvl8pPr marL="3657600" marR="0" lvl="7" indent="-314325" algn="l" rtl="0">
              <a:lnSpc>
                <a:spcPct val="90000"/>
              </a:lnSpc>
              <a:spcBef>
                <a:spcPts val="270"/>
              </a:spcBef>
              <a:spcAft>
                <a:spcPts val="0"/>
              </a:spcAft>
              <a:buClr>
                <a:srgbClr val="CFFF43"/>
              </a:buClr>
              <a:buSzPts val="1350"/>
              <a:buFont typeface="Noto Sans Symbols"/>
              <a:buChar char="■"/>
              <a:defRPr sz="1350" b="0" i="0" u="none" strike="noStrike" cap="none">
                <a:solidFill>
                  <a:srgbClr val="595959"/>
                </a:solidFill>
                <a:latin typeface="Arial"/>
                <a:ea typeface="Arial"/>
                <a:cs typeface="Arial"/>
                <a:sym typeface="Arial"/>
              </a:defRPr>
            </a:lvl8pPr>
            <a:lvl9pPr marL="4114800" marR="0" lvl="8" indent="-314325" algn="l" rtl="0">
              <a:lnSpc>
                <a:spcPct val="90000"/>
              </a:lnSpc>
              <a:spcBef>
                <a:spcPts val="270"/>
              </a:spcBef>
              <a:spcAft>
                <a:spcPts val="0"/>
              </a:spcAft>
              <a:buClr>
                <a:schemeClr val="accent1"/>
              </a:buClr>
              <a:buSzPts val="1350"/>
              <a:buFont typeface="Noto Sans Symbols"/>
              <a:buChar char="■"/>
              <a:defRPr sz="1350" b="0" i="0" u="none" strike="noStrike" cap="none">
                <a:solidFill>
                  <a:srgbClr val="595959"/>
                </a:solidFill>
                <a:latin typeface="Arial"/>
                <a:ea typeface="Arial"/>
                <a:cs typeface="Arial"/>
                <a:sym typeface="Arial"/>
              </a:defRPr>
            </a:lvl9pPr>
          </a:lstStyle>
          <a:p>
            <a:endParaRPr/>
          </a:p>
        </p:txBody>
      </p:sp>
      <p:sp>
        <p:nvSpPr>
          <p:cNvPr id="251" name="Google Shape;251;p42"/>
          <p:cNvSpPr txBox="1">
            <a:spLocks noGrp="1"/>
          </p:cNvSpPr>
          <p:nvPr>
            <p:ph type="ftr" idx="11"/>
          </p:nvPr>
        </p:nvSpPr>
        <p:spPr>
          <a:xfrm>
            <a:off x="201706" y="6423587"/>
            <a:ext cx="61230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rial"/>
              <a:buNone/>
              <a:defRPr sz="825"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OP LEVEL ROOM FOR IMAGE">
  <p:cSld name="TOP LEVEL ROOM FOR IMAGE">
    <p:spTree>
      <p:nvGrpSpPr>
        <p:cNvPr id="1" name="Shape 258"/>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9"/>
        <p:cNvGrpSpPr/>
        <p:nvPr/>
      </p:nvGrpSpPr>
      <p:grpSpPr>
        <a:xfrm>
          <a:off x="0" y="0"/>
          <a:ext cx="0" cy="0"/>
          <a:chOff x="0" y="0"/>
          <a:chExt cx="0" cy="0"/>
        </a:xfrm>
      </p:grpSpPr>
      <p:sp>
        <p:nvSpPr>
          <p:cNvPr id="260" name="Google Shape;260;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1" name="Google Shape;261;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2" name="Google Shape;26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3" name="Google Shape;26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4" name="Google Shape;26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7" name="Google Shape;267;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Google Shape;26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74" name="Google Shape;274;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5" name="Google Shape;275;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6" name="Google Shape;27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9" name="Google Shape;279;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2" name="Google Shape;28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6" name="Google Shape;286;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7" name="Google Shape;287;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8" name="Google Shape;288;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9" name="Google Shape;289;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0" name="Google Shape;290;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5" name="Google Shape;29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6" name="Google Shape;29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7" name="Google Shape;29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8"/>
        <p:cNvGrpSpPr/>
        <p:nvPr/>
      </p:nvGrpSpPr>
      <p:grpSpPr>
        <a:xfrm>
          <a:off x="0" y="0"/>
          <a:ext cx="0" cy="0"/>
          <a:chOff x="0" y="0"/>
          <a:chExt cx="0" cy="0"/>
        </a:xfrm>
      </p:grpSpPr>
      <p:sp>
        <p:nvSpPr>
          <p:cNvPr id="299" name="Google Shape;299;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0" name="Google Shape;300;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1" name="Google Shape;301;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p5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Google Shape;305;p5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06" name="Google Shape;306;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7" name="Google Shape;307;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9"/>
        <p:cNvGrpSpPr/>
        <p:nvPr/>
      </p:nvGrpSpPr>
      <p:grpSpPr>
        <a:xfrm>
          <a:off x="0" y="0"/>
          <a:ext cx="0" cy="0"/>
          <a:chOff x="0" y="0"/>
          <a:chExt cx="0" cy="0"/>
        </a:xfrm>
      </p:grpSpPr>
      <p:sp>
        <p:nvSpPr>
          <p:cNvPr id="310" name="Google Shape;310;p5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5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Google Shape;312;p5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13" name="Google Shape;313;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5" name="Google Shape;315;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41"/>
            <a:ext cx="78867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body" idx="1"/>
          </p:nvPr>
        </p:nvSpPr>
        <p:spPr>
          <a:xfrm>
            <a:off x="623888" y="4589466"/>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8" name="Google Shape;318;p5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9" name="Google Shape;319;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5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Google Shape;32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47" name="Google Shape;47;p8"/>
          <p:cNvSpPr txBox="1">
            <a:spLocks noGrp="1"/>
          </p:cNvSpPr>
          <p:nvPr>
            <p:ph type="body" idx="1"/>
          </p:nvPr>
        </p:nvSpPr>
        <p:spPr>
          <a:xfrm>
            <a:off x="629842" y="1681163"/>
            <a:ext cx="38682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2"/>
          </p:nvPr>
        </p:nvSpPr>
        <p:spPr>
          <a:xfrm>
            <a:off x="629842" y="2505075"/>
            <a:ext cx="38682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3"/>
          </p:nvPr>
        </p:nvSpPr>
        <p:spPr>
          <a:xfrm>
            <a:off x="4629151" y="1681163"/>
            <a:ext cx="3887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4"/>
          </p:nvPr>
        </p:nvSpPr>
        <p:spPr>
          <a:xfrm>
            <a:off x="4629151" y="2505075"/>
            <a:ext cx="38874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56" name="Google Shape;56;p9"/>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body" idx="1"/>
          </p:nvPr>
        </p:nvSpPr>
        <p:spPr>
          <a:xfrm>
            <a:off x="3887391" y="987428"/>
            <a:ext cx="46293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2"/>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5"/>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628650" y="365128"/>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29"/>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9"/>
          <p:cNvSpPr txBox="1">
            <a:spLocks noGrp="1"/>
          </p:cNvSpPr>
          <p:nvPr>
            <p:ph type="dt" idx="10"/>
          </p:nvPr>
        </p:nvSpPr>
        <p:spPr>
          <a:xfrm>
            <a:off x="628650" y="6356353"/>
            <a:ext cx="20574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75" name="Google Shape;175;p29"/>
          <p:cNvSpPr txBox="1">
            <a:spLocks noGrp="1"/>
          </p:cNvSpPr>
          <p:nvPr>
            <p:ph type="ftr" idx="11"/>
          </p:nvPr>
        </p:nvSpPr>
        <p:spPr>
          <a:xfrm>
            <a:off x="3028950" y="6356353"/>
            <a:ext cx="30861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76" name="Google Shape;176;p29"/>
          <p:cNvSpPr txBox="1">
            <a:spLocks noGrp="1"/>
          </p:cNvSpPr>
          <p:nvPr>
            <p:ph type="sldNum" idx="12"/>
          </p:nvPr>
        </p:nvSpPr>
        <p:spPr>
          <a:xfrm>
            <a:off x="6457950" y="6356353"/>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Google Shape;2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7" name="Google Shape;2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3.xml"/><Relationship Id="rId3" Type="http://schemas.openxmlformats.org/officeDocument/2006/relationships/image" Target="../media/image1.png"/><Relationship Id="rId7" Type="http://schemas.openxmlformats.org/officeDocument/2006/relationships/slide" Target="slide12.xml"/><Relationship Id="rId12"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slide" Target="slide5.xml"/><Relationship Id="rId11" Type="http://schemas.openxmlformats.org/officeDocument/2006/relationships/slide" Target="slide28.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png"/><Relationship Id="rId9" Type="http://schemas.openxmlformats.org/officeDocument/2006/relationships/slide" Target="slide18.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hyperlink" Target="https://support.oxfordreadingbuddy.com/" TargetMode="External"/><Relationship Id="rId5" Type="http://schemas.openxmlformats.org/officeDocument/2006/relationships/image" Target="../media/image3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0.xml"/><Relationship Id="rId5" Type="http://schemas.openxmlformats.org/officeDocument/2006/relationships/image" Target="../media/image35.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hyperlink" Target="https://www.oup.com.au/primary/oxford-reading-buddy/oxford-reading-buddy-impact-study" TargetMode="External"/><Relationship Id="rId3" Type="http://schemas.openxmlformats.org/officeDocument/2006/relationships/image" Target="../media/image4.png"/><Relationship Id="rId7"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s://support.oxfordreadingbuddy.com/au/teacher-support/placement-guidance-for-oxford-levels/" TargetMode="External"/><Relationship Id="rId3" Type="http://schemas.openxmlformats.org/officeDocument/2006/relationships/image" Target="../media/image4.png"/><Relationship Id="rId7" Type="http://schemas.openxmlformats.org/officeDocument/2006/relationships/hyperlink" Target="https://www.oup.com.au/primary/oxford-levels" TargetMode="External"/><Relationship Id="rId12" Type="http://schemas.openxmlformats.org/officeDocument/2006/relationships/hyperlink" Target="https://global.oup.com/education/content/primary/series/oxford-reading-buddy/impact/?region=uk" TargetMode="External"/><Relationship Id="rId2" Type="http://schemas.openxmlformats.org/officeDocument/2006/relationships/notesSlide" Target="../notesSlides/notesSlide37.xml"/><Relationship Id="rId1" Type="http://schemas.openxmlformats.org/officeDocument/2006/relationships/slideLayout" Target="../slideLayouts/slideLayout40.xml"/><Relationship Id="rId6" Type="http://schemas.openxmlformats.org/officeDocument/2006/relationships/hyperlink" Target="https://support.oxfordreadingbuddy.com/au/teacher-support/reporting-area/" TargetMode="External"/><Relationship Id="rId11" Type="http://schemas.openxmlformats.org/officeDocument/2006/relationships/hyperlink" Target="https://support.oxfordreadingbuddy.com/au/student-support/" TargetMode="External"/><Relationship Id="rId5" Type="http://schemas.openxmlformats.org/officeDocument/2006/relationships/hyperlink" Target="https://support.oxfordreadingbuddy.com/teacher-support/teachers-introduction-to-oxford-reading-buddy/your-first-steps/" TargetMode="External"/><Relationship Id="rId10" Type="http://schemas.openxmlformats.org/officeDocument/2006/relationships/hyperlink" Target="https://support.oxfordreadingbuddy.com/au/parent-support/" TargetMode="External"/><Relationship Id="rId4" Type="http://schemas.openxmlformats.org/officeDocument/2006/relationships/image" Target="../media/image1.png"/><Relationship Id="rId9" Type="http://schemas.openxmlformats.org/officeDocument/2006/relationships/hyperlink" Target="https://support.oxfordreadingbuddy.com/teacher-support/skills-and-strategies-in-oxford-reading-budd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6"/>
          <p:cNvSpPr/>
          <p:nvPr/>
        </p:nvSpPr>
        <p:spPr>
          <a:xfrm>
            <a:off x="234176" y="234176"/>
            <a:ext cx="8688600" cy="6418200"/>
          </a:xfrm>
          <a:prstGeom prst="rect">
            <a:avLst/>
          </a:prstGeom>
          <a:solidFill>
            <a:srgbClr val="FF6200">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33" name="Google Shape;333;p56"/>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334" name="Google Shape;334;p56"/>
          <p:cNvPicPr preferRelativeResize="0"/>
          <p:nvPr/>
        </p:nvPicPr>
        <p:blipFill rotWithShape="1">
          <a:blip r:embed="rId4">
            <a:alphaModFix/>
          </a:blip>
          <a:srcRect/>
          <a:stretch/>
        </p:blipFill>
        <p:spPr>
          <a:xfrm>
            <a:off x="2546350" y="2632582"/>
            <a:ext cx="4051301" cy="1435100"/>
          </a:xfrm>
          <a:prstGeom prst="rect">
            <a:avLst/>
          </a:prstGeom>
          <a:noFill/>
          <a:ln>
            <a:noFill/>
          </a:ln>
        </p:spPr>
      </p:pic>
      <p:sp>
        <p:nvSpPr>
          <p:cNvPr id="335" name="Google Shape;335;p56"/>
          <p:cNvSpPr txBox="1"/>
          <p:nvPr/>
        </p:nvSpPr>
        <p:spPr>
          <a:xfrm>
            <a:off x="514405" y="705862"/>
            <a:ext cx="5393400" cy="7773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a:p>
            <a:pPr marL="342900" marR="0" lvl="0" indent="0" algn="l" rtl="0">
              <a:lnSpc>
                <a:spcPct val="90000"/>
              </a:lnSpc>
              <a:spcBef>
                <a:spcPts val="0"/>
              </a:spcBef>
              <a:spcAft>
                <a:spcPts val="0"/>
              </a:spcAft>
              <a:buClr>
                <a:srgbClr val="000000"/>
              </a:buClr>
              <a:buSzPts val="3600"/>
              <a:buFont typeface="Arial"/>
              <a:buNone/>
            </a:pPr>
            <a:endParaRPr sz="36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5"/>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48" name="Google Shape;448;p65"/>
          <p:cNvSpPr txBox="1"/>
          <p:nvPr/>
        </p:nvSpPr>
        <p:spPr>
          <a:xfrm>
            <a:off x="287675" y="328388"/>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b="1">
                <a:solidFill>
                  <a:srgbClr val="ED7D31"/>
                </a:solidFill>
                <a:latin typeface="Calibri"/>
                <a:ea typeface="Calibri"/>
                <a:cs typeface="Calibri"/>
                <a:sym typeface="Calibri"/>
              </a:rPr>
              <a:t>b) </a:t>
            </a:r>
            <a:r>
              <a:rPr lang="en-GB" sz="3600" b="1" i="0" u="none" strike="noStrike" cap="none">
                <a:solidFill>
                  <a:srgbClr val="ED7D31"/>
                </a:solidFill>
                <a:latin typeface="Calibri"/>
                <a:ea typeface="Calibri"/>
                <a:cs typeface="Calibri"/>
                <a:sym typeface="Calibri"/>
              </a:rPr>
              <a:t>Buddy </a:t>
            </a:r>
            <a:r>
              <a:rPr lang="en-GB" sz="3600" b="1">
                <a:solidFill>
                  <a:srgbClr val="ED7D31"/>
                </a:solidFill>
                <a:latin typeface="Calibri"/>
                <a:ea typeface="Calibri"/>
                <a:cs typeface="Calibri"/>
                <a:sym typeface="Calibri"/>
              </a:rPr>
              <a:t>questions</a:t>
            </a:r>
            <a:endParaRPr sz="3600" b="1" i="0" u="none" strike="noStrike" cap="none">
              <a:solidFill>
                <a:srgbClr val="ED7D31"/>
              </a:solidFill>
              <a:latin typeface="Calibri"/>
              <a:ea typeface="Calibri"/>
              <a:cs typeface="Calibri"/>
              <a:sym typeface="Calibri"/>
            </a:endParaRPr>
          </a:p>
        </p:txBody>
      </p:sp>
      <p:pic>
        <p:nvPicPr>
          <p:cNvPr id="449" name="Google Shape;449;p65"/>
          <p:cNvPicPr preferRelativeResize="0"/>
          <p:nvPr/>
        </p:nvPicPr>
        <p:blipFill>
          <a:blip r:embed="rId4">
            <a:alphaModFix/>
          </a:blip>
          <a:stretch>
            <a:fillRect/>
          </a:stretch>
        </p:blipFill>
        <p:spPr>
          <a:xfrm>
            <a:off x="-2636675" y="1937650"/>
            <a:ext cx="4577487" cy="4025750"/>
          </a:xfrm>
          <a:prstGeom prst="rect">
            <a:avLst/>
          </a:prstGeom>
          <a:noFill/>
          <a:ln w="28575" cap="flat" cmpd="sng">
            <a:solidFill>
              <a:srgbClr val="ED7D31"/>
            </a:solidFill>
            <a:prstDash val="solid"/>
            <a:round/>
            <a:headEnd type="none" w="sm" len="sm"/>
            <a:tailEnd type="none" w="sm" len="sm"/>
          </a:ln>
        </p:spPr>
      </p:pic>
      <p:pic>
        <p:nvPicPr>
          <p:cNvPr id="450" name="Google Shape;450;p65"/>
          <p:cNvPicPr preferRelativeResize="0"/>
          <p:nvPr/>
        </p:nvPicPr>
        <p:blipFill>
          <a:blip r:embed="rId5">
            <a:alphaModFix/>
          </a:blip>
          <a:stretch>
            <a:fillRect/>
          </a:stretch>
        </p:blipFill>
        <p:spPr>
          <a:xfrm>
            <a:off x="2212800" y="1937650"/>
            <a:ext cx="2595600" cy="4025751"/>
          </a:xfrm>
          <a:prstGeom prst="rect">
            <a:avLst/>
          </a:prstGeom>
          <a:noFill/>
          <a:ln w="28575" cap="flat" cmpd="sng">
            <a:solidFill>
              <a:srgbClr val="ED7D31"/>
            </a:solidFill>
            <a:prstDash val="solid"/>
            <a:round/>
            <a:headEnd type="none" w="sm" len="sm"/>
            <a:tailEnd type="none" w="sm" len="sm"/>
          </a:ln>
        </p:spPr>
      </p:pic>
      <p:sp>
        <p:nvSpPr>
          <p:cNvPr id="451" name="Google Shape;451;p65"/>
          <p:cNvSpPr txBox="1"/>
          <p:nvPr/>
        </p:nvSpPr>
        <p:spPr>
          <a:xfrm>
            <a:off x="4880575" y="1133475"/>
            <a:ext cx="4216800" cy="5101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Buddy questions check understanding and support further learning</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They give customized feedback to wrong answers and a second chance to answer</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Questions often relate to Buddy prompts, so students will do better if they listened to the prompts</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Students get badges for good performance and teachers can check engagement in the reporting area</a:t>
            </a:r>
            <a:endParaRPr sz="2200">
              <a:latin typeface="Calibri"/>
              <a:ea typeface="Calibri"/>
              <a:cs typeface="Calibri"/>
              <a:sym typeface="Calibri"/>
            </a:endParaRPr>
          </a:p>
          <a:p>
            <a:pPr marL="457200" marR="0" lvl="0" indent="0" algn="l" rtl="0">
              <a:lnSpc>
                <a:spcPct val="115000"/>
              </a:lnSpc>
              <a:spcBef>
                <a:spcPts val="0"/>
              </a:spcBef>
              <a:spcAft>
                <a:spcPts val="0"/>
              </a:spcAft>
              <a:buNone/>
            </a:pPr>
            <a:endParaRPr sz="2700" b="0" i="0" u="none" strike="noStrike" cap="none">
              <a:solidFill>
                <a:schemeClr val="dk1"/>
              </a:solidFill>
              <a:latin typeface="Calibri"/>
              <a:ea typeface="Calibri"/>
              <a:cs typeface="Calibri"/>
              <a:sym typeface="Calibri"/>
            </a:endParaRPr>
          </a:p>
          <a:p>
            <a:pPr marL="76200" marR="0" lvl="0" indent="0" algn="l" rtl="0">
              <a:lnSpc>
                <a:spcPct val="115000"/>
              </a:lnSpc>
              <a:spcBef>
                <a:spcPts val="0"/>
              </a:spcBef>
              <a:spcAft>
                <a:spcPts val="0"/>
              </a:spcAft>
              <a:buClr>
                <a:srgbClr val="000000"/>
              </a:buClr>
              <a:buSzPts val="2700"/>
              <a:buFont typeface="Arial"/>
              <a:buNone/>
            </a:pPr>
            <a:r>
              <a:rPr lang="en-GB"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p:txBody>
      </p:sp>
      <p:sp>
        <p:nvSpPr>
          <p:cNvPr id="452" name="Google Shape;452;p65"/>
          <p:cNvSpPr txBox="1"/>
          <p:nvPr/>
        </p:nvSpPr>
        <p:spPr>
          <a:xfrm>
            <a:off x="2729475" y="1502450"/>
            <a:ext cx="1629600" cy="3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E36C09"/>
                </a:solidFill>
                <a:latin typeface="Calibri"/>
                <a:ea typeface="Calibri"/>
                <a:cs typeface="Calibri"/>
                <a:sym typeface="Calibri"/>
              </a:rPr>
              <a:t>Buddy feedback</a:t>
            </a:r>
            <a:endParaRPr b="1">
              <a:solidFill>
                <a:srgbClr val="E36C09"/>
              </a:solidFill>
              <a:latin typeface="Calibri"/>
              <a:ea typeface="Calibri"/>
              <a:cs typeface="Calibri"/>
              <a:sym typeface="Calibri"/>
            </a:endParaRPr>
          </a:p>
        </p:txBody>
      </p:sp>
      <p:sp>
        <p:nvSpPr>
          <p:cNvPr id="453" name="Google Shape;453;p65"/>
          <p:cNvSpPr/>
          <p:nvPr/>
        </p:nvSpPr>
        <p:spPr>
          <a:xfrm>
            <a:off x="1798200" y="1692325"/>
            <a:ext cx="1017600" cy="126300"/>
          </a:xfrm>
          <a:prstGeom prst="righ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5"/>
          <p:cNvSpPr txBox="1"/>
          <p:nvPr/>
        </p:nvSpPr>
        <p:spPr>
          <a:xfrm>
            <a:off x="132825" y="1502450"/>
            <a:ext cx="1629600" cy="3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E36C09"/>
                </a:solidFill>
                <a:latin typeface="Calibri"/>
                <a:ea typeface="Calibri"/>
                <a:cs typeface="Calibri"/>
                <a:sym typeface="Calibri"/>
              </a:rPr>
              <a:t>Buddy question</a:t>
            </a:r>
            <a:endParaRPr b="1">
              <a:solidFill>
                <a:srgbClr val="E36C09"/>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6"/>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60" name="Google Shape;460;p66"/>
          <p:cNvSpPr txBox="1"/>
          <p:nvPr/>
        </p:nvSpPr>
        <p:spPr>
          <a:xfrm>
            <a:off x="287675" y="328388"/>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b="1">
                <a:solidFill>
                  <a:srgbClr val="ED7D31"/>
                </a:solidFill>
                <a:latin typeface="Calibri"/>
                <a:ea typeface="Calibri"/>
                <a:cs typeface="Calibri"/>
                <a:sym typeface="Calibri"/>
              </a:rPr>
              <a:t>c) Quizzes</a:t>
            </a:r>
            <a:endParaRPr sz="3600" b="1" i="0" u="none" strike="noStrike" cap="none">
              <a:solidFill>
                <a:srgbClr val="ED7D31"/>
              </a:solidFill>
              <a:latin typeface="Calibri"/>
              <a:ea typeface="Calibri"/>
              <a:cs typeface="Calibri"/>
              <a:sym typeface="Calibri"/>
            </a:endParaRPr>
          </a:p>
        </p:txBody>
      </p:sp>
      <p:sp>
        <p:nvSpPr>
          <p:cNvPr id="461" name="Google Shape;461;p66"/>
          <p:cNvSpPr txBox="1"/>
          <p:nvPr/>
        </p:nvSpPr>
        <p:spPr>
          <a:xfrm>
            <a:off x="5193000" y="1133488"/>
            <a:ext cx="3798600" cy="5101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Every Coaching eBook (and all other eBooks) end with a quiz</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Quizzes assess students’ understanding</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Students are encouraged to check their work, and can view the marking after submission</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Results feed back to the teacher and drive automatic progression</a:t>
            </a:r>
            <a:endParaRPr sz="2200">
              <a:latin typeface="Calibri"/>
              <a:ea typeface="Calibri"/>
              <a:cs typeface="Calibri"/>
              <a:sym typeface="Calibri"/>
            </a:endParaRPr>
          </a:p>
          <a:p>
            <a:pPr marL="457200" marR="0" lvl="0" indent="0" algn="l" rtl="0">
              <a:lnSpc>
                <a:spcPct val="115000"/>
              </a:lnSpc>
              <a:spcBef>
                <a:spcPts val="0"/>
              </a:spcBef>
              <a:spcAft>
                <a:spcPts val="0"/>
              </a:spcAft>
              <a:buNone/>
            </a:pPr>
            <a:endParaRPr sz="2700" b="0" i="0" u="none" strike="noStrike" cap="none">
              <a:solidFill>
                <a:schemeClr val="dk1"/>
              </a:solidFill>
              <a:latin typeface="Calibri"/>
              <a:ea typeface="Calibri"/>
              <a:cs typeface="Calibri"/>
              <a:sym typeface="Calibri"/>
            </a:endParaRPr>
          </a:p>
          <a:p>
            <a:pPr marL="76200" marR="0" lvl="0" indent="0" algn="l" rtl="0">
              <a:lnSpc>
                <a:spcPct val="115000"/>
              </a:lnSpc>
              <a:spcBef>
                <a:spcPts val="0"/>
              </a:spcBef>
              <a:spcAft>
                <a:spcPts val="0"/>
              </a:spcAft>
              <a:buClr>
                <a:srgbClr val="000000"/>
              </a:buClr>
              <a:buSzPts val="2700"/>
              <a:buFont typeface="Arial"/>
              <a:buNone/>
            </a:pPr>
            <a:r>
              <a:rPr lang="en-GB"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p:txBody>
      </p:sp>
      <p:pic>
        <p:nvPicPr>
          <p:cNvPr id="462" name="Google Shape;462;p66"/>
          <p:cNvPicPr preferRelativeResize="0"/>
          <p:nvPr/>
        </p:nvPicPr>
        <p:blipFill>
          <a:blip r:embed="rId4">
            <a:alphaModFix/>
          </a:blip>
          <a:stretch>
            <a:fillRect/>
          </a:stretch>
        </p:blipFill>
        <p:spPr>
          <a:xfrm>
            <a:off x="152400" y="1607913"/>
            <a:ext cx="4923026" cy="3390626"/>
          </a:xfrm>
          <a:prstGeom prst="rect">
            <a:avLst/>
          </a:prstGeom>
          <a:noFill/>
          <a:ln w="28575" cap="flat" cmpd="sng">
            <a:solidFill>
              <a:srgbClr val="ED7D31"/>
            </a:solidFill>
            <a:prstDash val="solid"/>
            <a:round/>
            <a:headEnd type="none" w="sm" len="sm"/>
            <a:tailEnd type="none" w="sm" len="sm"/>
          </a:ln>
        </p:spPr>
      </p:pic>
      <p:sp>
        <p:nvSpPr>
          <p:cNvPr id="463" name="Google Shape;463;p66"/>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Coaching eBooks</a:t>
            </a:r>
            <a:endParaRPr sz="2400" b="1">
              <a:solidFill>
                <a:srgbClr val="AEABAB"/>
              </a:solidFill>
              <a:latin typeface="Calibri"/>
              <a:ea typeface="Calibri"/>
              <a:cs typeface="Calibri"/>
              <a:sym typeface="Calibri"/>
            </a:endParaRPr>
          </a:p>
        </p:txBody>
      </p:sp>
      <p:sp>
        <p:nvSpPr>
          <p:cNvPr id="464" name="Google Shape;464;p66"/>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7"/>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1" name="Google Shape;471;p67"/>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472" name="Google Shape;472;p67"/>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473" name="Google Shape;473;p67"/>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eBook library</a:t>
            </a:r>
            <a:r>
              <a:rPr lang="en-GB" sz="3600" b="1" i="0" u="none" strike="noStrike" cap="none">
                <a:solidFill>
                  <a:schemeClr val="lt1"/>
                </a:solidFill>
                <a:latin typeface="Calibri"/>
                <a:ea typeface="Calibri"/>
                <a:cs typeface="Calibri"/>
                <a:sym typeface="Calibri"/>
              </a:rPr>
              <a:t>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67"/>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75" name="Google Shape;475;p67"/>
          <p:cNvSpPr txBox="1"/>
          <p:nvPr/>
        </p:nvSpPr>
        <p:spPr>
          <a:xfrm>
            <a:off x="1584475" y="29458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FFFFFF"/>
                </a:solidFill>
                <a:latin typeface="Calibri"/>
                <a:ea typeface="Calibri"/>
                <a:cs typeface="Calibri"/>
                <a:sym typeface="Calibri"/>
              </a:rPr>
              <a:t>Hundreds of reliably levelled eBooks </a:t>
            </a:r>
            <a:r>
              <a:rPr lang="en-GB" sz="2400" dirty="0" smtClean="0">
                <a:solidFill>
                  <a:srgbClr val="FFFFFF"/>
                </a:solidFill>
                <a:latin typeface="Calibri"/>
                <a:ea typeface="Calibri"/>
                <a:cs typeface="Calibri"/>
                <a:sym typeface="Calibri"/>
              </a:rPr>
              <a:t>(including </a:t>
            </a:r>
            <a:r>
              <a:rPr lang="en-GB" sz="2400" dirty="0" err="1" smtClean="0">
                <a:solidFill>
                  <a:srgbClr val="FFFFFF"/>
                </a:solidFill>
                <a:latin typeface="Calibri"/>
                <a:ea typeface="Calibri"/>
                <a:cs typeface="Calibri"/>
                <a:sym typeface="Calibri"/>
              </a:rPr>
              <a:t>decodable</a:t>
            </a:r>
            <a:r>
              <a:rPr lang="en-GB" sz="2400" dirty="0" smtClean="0">
                <a:solidFill>
                  <a:srgbClr val="FFFFFF"/>
                </a:solidFill>
                <a:latin typeface="Calibri"/>
                <a:ea typeface="Calibri"/>
                <a:cs typeface="Calibri"/>
                <a:sym typeface="Calibri"/>
              </a:rPr>
              <a:t> readers) from </a:t>
            </a:r>
            <a:r>
              <a:rPr lang="en-GB" sz="2400" dirty="0">
                <a:solidFill>
                  <a:srgbClr val="FFFFFF"/>
                </a:solidFill>
                <a:latin typeface="Calibri"/>
                <a:ea typeface="Calibri"/>
                <a:cs typeface="Calibri"/>
                <a:sym typeface="Calibri"/>
              </a:rPr>
              <a:t>Oxford’s favourite series for practice and consolidation. They are automatically fed to students by level. They </a:t>
            </a:r>
            <a:r>
              <a:rPr lang="en-GB" sz="2400" i="1" dirty="0">
                <a:solidFill>
                  <a:srgbClr val="FFFFFF"/>
                </a:solidFill>
                <a:latin typeface="Calibri"/>
                <a:ea typeface="Calibri"/>
                <a:cs typeface="Calibri"/>
                <a:sym typeface="Calibri"/>
              </a:rPr>
              <a:t>don’t</a:t>
            </a:r>
            <a:r>
              <a:rPr lang="en-GB" sz="2400" dirty="0">
                <a:solidFill>
                  <a:srgbClr val="FFFFFF"/>
                </a:solidFill>
                <a:latin typeface="Calibri"/>
                <a:ea typeface="Calibri"/>
                <a:cs typeface="Calibri"/>
                <a:sym typeface="Calibri"/>
              </a:rPr>
              <a:t> contain the coaching buddy but </a:t>
            </a:r>
            <a:r>
              <a:rPr lang="en-GB" sz="2400" i="1" dirty="0">
                <a:solidFill>
                  <a:srgbClr val="FFFFFF"/>
                </a:solidFill>
                <a:latin typeface="Calibri"/>
                <a:ea typeface="Calibri"/>
                <a:cs typeface="Calibri"/>
                <a:sym typeface="Calibri"/>
              </a:rPr>
              <a:t>do</a:t>
            </a:r>
            <a:r>
              <a:rPr lang="en-GB" sz="2400" dirty="0">
                <a:solidFill>
                  <a:srgbClr val="FFFFFF"/>
                </a:solidFill>
                <a:latin typeface="Calibri"/>
                <a:ea typeface="Calibri"/>
                <a:cs typeface="Calibri"/>
                <a:sym typeface="Calibri"/>
              </a:rPr>
              <a:t> contain quizzes and helpful eBook features.</a:t>
            </a:r>
            <a:endParaRPr sz="2400" dirty="0">
              <a:solidFill>
                <a:srgbClr val="FFFFFF"/>
              </a:solidFill>
              <a:latin typeface="Calibri"/>
              <a:ea typeface="Calibri"/>
              <a:cs typeface="Calibri"/>
              <a:sym typeface="Calibri"/>
            </a:endParaRPr>
          </a:p>
        </p:txBody>
      </p:sp>
      <p:sp>
        <p:nvSpPr>
          <p:cNvPr id="476" name="Google Shape;476;p67"/>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2</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8"/>
          <p:cNvSpPr txBox="1"/>
          <p:nvPr/>
        </p:nvSpPr>
        <p:spPr>
          <a:xfrm>
            <a:off x="522375" y="323846"/>
            <a:ext cx="6547500" cy="89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6C09"/>
              </a:buClr>
              <a:buSzPts val="3600"/>
              <a:buFont typeface="Calibri"/>
              <a:buNone/>
            </a:pPr>
            <a:r>
              <a:rPr lang="en-GB" sz="3600" b="1" i="0" u="none" strike="noStrike" cap="none">
                <a:solidFill>
                  <a:srgbClr val="E36C09"/>
                </a:solidFill>
                <a:latin typeface="Calibri"/>
                <a:ea typeface="Calibri"/>
                <a:cs typeface="Calibri"/>
                <a:sym typeface="Calibri"/>
              </a:rPr>
              <a:t>eBook </a:t>
            </a:r>
            <a:r>
              <a:rPr lang="en-GB" sz="3600" b="1">
                <a:solidFill>
                  <a:srgbClr val="E36C09"/>
                </a:solidFill>
                <a:latin typeface="Calibri"/>
                <a:ea typeface="Calibri"/>
                <a:cs typeface="Calibri"/>
                <a:sym typeface="Calibri"/>
              </a:rPr>
              <a:t>l</a:t>
            </a:r>
            <a:r>
              <a:rPr lang="en-GB" sz="3600" b="1" i="0" u="none" strike="noStrike" cap="none">
                <a:solidFill>
                  <a:srgbClr val="E36C09"/>
                </a:solidFill>
                <a:latin typeface="Calibri"/>
                <a:ea typeface="Calibri"/>
                <a:cs typeface="Calibri"/>
                <a:sym typeface="Calibri"/>
              </a:rPr>
              <a:t>ibrary  </a:t>
            </a:r>
            <a:r>
              <a:rPr lang="en-GB" sz="3600" b="0" i="0" u="none" strike="noStrike" cap="none">
                <a:solidFill>
                  <a:srgbClr val="E36C09"/>
                </a:solidFill>
                <a:latin typeface="Calibri"/>
                <a:ea typeface="Calibri"/>
                <a:cs typeface="Calibri"/>
                <a:sym typeface="Calibri"/>
              </a:rPr>
              <a:t> </a:t>
            </a:r>
            <a:endParaRPr sz="3600" b="0" i="0" u="none" strike="noStrike" cap="none">
              <a:solidFill>
                <a:srgbClr val="E36C09"/>
              </a:solidFill>
              <a:latin typeface="Calibri"/>
              <a:ea typeface="Calibri"/>
              <a:cs typeface="Calibri"/>
              <a:sym typeface="Calibri"/>
            </a:endParaRPr>
          </a:p>
          <a:p>
            <a:pPr marL="45720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82" name="Google Shape;482;p68"/>
          <p:cNvPicPr preferRelativeResize="0"/>
          <p:nvPr/>
        </p:nvPicPr>
        <p:blipFill rotWithShape="1">
          <a:blip r:embed="rId3">
            <a:alphaModFix/>
          </a:blip>
          <a:srcRect/>
          <a:stretch/>
        </p:blipFill>
        <p:spPr>
          <a:xfrm>
            <a:off x="6910070" y="247650"/>
            <a:ext cx="2020037" cy="898397"/>
          </a:xfrm>
          <a:prstGeom prst="rect">
            <a:avLst/>
          </a:prstGeom>
          <a:noFill/>
          <a:ln>
            <a:noFill/>
          </a:ln>
        </p:spPr>
      </p:pic>
      <p:pic>
        <p:nvPicPr>
          <p:cNvPr id="483" name="Google Shape;483;p68"/>
          <p:cNvPicPr preferRelativeResize="0"/>
          <p:nvPr/>
        </p:nvPicPr>
        <p:blipFill rotWithShape="1">
          <a:blip r:embed="rId4">
            <a:alphaModFix/>
          </a:blip>
          <a:srcRect/>
          <a:stretch/>
        </p:blipFill>
        <p:spPr>
          <a:xfrm>
            <a:off x="676175" y="1498200"/>
            <a:ext cx="4034825" cy="4671500"/>
          </a:xfrm>
          <a:prstGeom prst="rect">
            <a:avLst/>
          </a:prstGeom>
          <a:noFill/>
          <a:ln w="28575" cap="flat" cmpd="sng">
            <a:solidFill>
              <a:srgbClr val="ED7D31"/>
            </a:solidFill>
            <a:prstDash val="solid"/>
            <a:round/>
            <a:headEnd type="none" w="sm" len="sm"/>
            <a:tailEnd type="none" w="sm" len="sm"/>
          </a:ln>
        </p:spPr>
      </p:pic>
      <p:sp>
        <p:nvSpPr>
          <p:cNvPr id="484" name="Google Shape;484;p68"/>
          <p:cNvSpPr txBox="1"/>
          <p:nvPr/>
        </p:nvSpPr>
        <p:spPr>
          <a:xfrm>
            <a:off x="4786800" y="1298450"/>
            <a:ext cx="4323600" cy="3143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800"/>
              </a:spcBef>
              <a:spcAft>
                <a:spcPts val="0"/>
              </a:spcAft>
              <a:buClr>
                <a:srgbClr val="E36C09"/>
              </a:buClr>
              <a:buSzPts val="2400"/>
              <a:buFont typeface="Calibri"/>
              <a:buChar char="●"/>
            </a:pPr>
            <a:r>
              <a:rPr lang="en-GB" sz="2400" dirty="0">
                <a:solidFill>
                  <a:schemeClr val="dk1"/>
                </a:solidFill>
                <a:latin typeface="Calibri"/>
                <a:ea typeface="Calibri"/>
                <a:cs typeface="Calibri"/>
                <a:sym typeface="Calibri"/>
              </a:rPr>
              <a:t>Wide variety and choice across Oxford’s favourite series</a:t>
            </a:r>
            <a:endParaRPr sz="2400" dirty="0">
              <a:solidFill>
                <a:schemeClr val="dk1"/>
              </a:solidFill>
              <a:latin typeface="Calibri"/>
              <a:ea typeface="Calibri"/>
              <a:cs typeface="Calibri"/>
              <a:sym typeface="Calibri"/>
            </a:endParaRPr>
          </a:p>
          <a:p>
            <a:pPr marL="457200" marR="0" lvl="0" indent="-381000" algn="l" rtl="0">
              <a:lnSpc>
                <a:spcPct val="115000"/>
              </a:lnSpc>
              <a:spcBef>
                <a:spcPts val="800"/>
              </a:spcBef>
              <a:spcAft>
                <a:spcPts val="0"/>
              </a:spcAft>
              <a:buClr>
                <a:srgbClr val="ED7D31"/>
              </a:buClr>
              <a:buSzPts val="2400"/>
              <a:buFont typeface="Calibri"/>
              <a:buChar char="●"/>
            </a:pPr>
            <a:r>
              <a:rPr lang="en-GB" sz="2400" dirty="0">
                <a:latin typeface="Calibri"/>
                <a:ea typeface="Calibri"/>
                <a:cs typeface="Calibri"/>
                <a:sym typeface="Calibri"/>
              </a:rPr>
              <a:t>M</a:t>
            </a:r>
            <a:r>
              <a:rPr lang="en-GB" sz="2400" i="0" u="none" strike="noStrike" cap="none" dirty="0">
                <a:solidFill>
                  <a:srgbClr val="000000"/>
                </a:solidFill>
                <a:latin typeface="Calibri"/>
                <a:ea typeface="Calibri"/>
                <a:cs typeface="Calibri"/>
                <a:sym typeface="Calibri"/>
              </a:rPr>
              <a:t>obile-friendly eBook</a:t>
            </a:r>
            <a:r>
              <a:rPr lang="en-GB" sz="2400" dirty="0">
                <a:latin typeface="Calibri"/>
                <a:ea typeface="Calibri"/>
                <a:cs typeface="Calibri"/>
                <a:sym typeface="Calibri"/>
              </a:rPr>
              <a:t>s to </a:t>
            </a:r>
            <a:r>
              <a:rPr lang="en-GB" sz="2400" b="0" i="0" u="none" strike="noStrike" cap="none" dirty="0">
                <a:solidFill>
                  <a:srgbClr val="000000"/>
                </a:solidFill>
                <a:latin typeface="Calibri"/>
                <a:ea typeface="Calibri"/>
                <a:cs typeface="Calibri"/>
                <a:sym typeface="Calibri"/>
              </a:rPr>
              <a:t> wide</a:t>
            </a:r>
            <a:r>
              <a:rPr lang="en-GB" sz="2400" dirty="0">
                <a:latin typeface="Calibri"/>
                <a:ea typeface="Calibri"/>
                <a:cs typeface="Calibri"/>
                <a:sym typeface="Calibri"/>
              </a:rPr>
              <a:t>n </a:t>
            </a:r>
            <a:r>
              <a:rPr lang="en-GB" sz="2400" b="0" i="0" u="none" strike="noStrike" cap="none" dirty="0">
                <a:solidFill>
                  <a:srgbClr val="000000"/>
                </a:solidFill>
                <a:latin typeface="Calibri"/>
                <a:ea typeface="Calibri"/>
                <a:cs typeface="Calibri"/>
                <a:sym typeface="Calibri"/>
              </a:rPr>
              <a:t>access </a:t>
            </a:r>
            <a:r>
              <a:rPr lang="en-GB" sz="2400" dirty="0">
                <a:latin typeface="Calibri"/>
                <a:ea typeface="Calibri"/>
                <a:cs typeface="Calibri"/>
                <a:sym typeface="Calibri"/>
              </a:rPr>
              <a:t>at home</a:t>
            </a:r>
            <a:endParaRPr sz="2400" dirty="0">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dirty="0">
                <a:latin typeface="Calibri"/>
                <a:ea typeface="Calibri"/>
                <a:cs typeface="Calibri"/>
                <a:sym typeface="Calibri"/>
              </a:rPr>
              <a:t>Students have access to books at their Oxford Level and below</a:t>
            </a:r>
            <a:endParaRPr sz="2400" dirty="0">
              <a:latin typeface="Calibri"/>
              <a:ea typeface="Calibri"/>
              <a:cs typeface="Calibri"/>
              <a:sym typeface="Calibri"/>
            </a:endParaRPr>
          </a:p>
          <a:p>
            <a:pPr marL="457200" lvl="0" indent="-381000" algn="l" rtl="0">
              <a:lnSpc>
                <a:spcPct val="115000"/>
              </a:lnSpc>
              <a:spcBef>
                <a:spcPts val="800"/>
              </a:spcBef>
              <a:spcAft>
                <a:spcPts val="0"/>
              </a:spcAft>
              <a:buClr>
                <a:srgbClr val="E36C09"/>
              </a:buClr>
              <a:buSzPts val="2400"/>
              <a:buFont typeface="Calibri"/>
              <a:buChar char="●"/>
            </a:pPr>
            <a:r>
              <a:rPr lang="en-GB" sz="2400" dirty="0">
                <a:solidFill>
                  <a:schemeClr val="dk1"/>
                </a:solidFill>
                <a:latin typeface="Calibri"/>
                <a:ea typeface="Calibri"/>
                <a:cs typeface="Calibri"/>
                <a:sym typeface="Calibri"/>
              </a:rPr>
              <a:t>Quizzes monitor reading volume and assess understanding</a:t>
            </a:r>
            <a:endParaRPr sz="24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pic>
        <p:nvPicPr>
          <p:cNvPr id="485" name="Google Shape;485;p68"/>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486" name="Google Shape;486;p68"/>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eBook library</a:t>
            </a:r>
            <a:endParaRPr sz="2400" b="1">
              <a:solidFill>
                <a:srgbClr val="AEABAB"/>
              </a:solidFill>
              <a:latin typeface="Calibri"/>
              <a:ea typeface="Calibri"/>
              <a:cs typeface="Calibri"/>
              <a:sym typeface="Calibri"/>
            </a:endParaRPr>
          </a:p>
        </p:txBody>
      </p:sp>
      <p:sp>
        <p:nvSpPr>
          <p:cNvPr id="487" name="Google Shape;487;p68"/>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2</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9"/>
          <p:cNvSpPr txBox="1"/>
          <p:nvPr/>
        </p:nvSpPr>
        <p:spPr>
          <a:xfrm>
            <a:off x="563760" y="428530"/>
            <a:ext cx="4476300" cy="449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6C09"/>
              </a:buClr>
              <a:buSzPts val="3600"/>
              <a:buFont typeface="Calibri"/>
              <a:buNone/>
            </a:pPr>
            <a:r>
              <a:rPr lang="en-GB" sz="3600" b="1" i="0" u="none" strike="noStrike" cap="none">
                <a:solidFill>
                  <a:srgbClr val="E36C09"/>
                </a:solidFill>
                <a:latin typeface="Calibri"/>
                <a:ea typeface="Calibri"/>
                <a:cs typeface="Calibri"/>
                <a:sym typeface="Calibri"/>
              </a:rPr>
              <a:t>eBook features</a:t>
            </a:r>
            <a:endParaRPr sz="3600" b="0" i="0" u="none" strike="noStrike" cap="none">
              <a:solidFill>
                <a:srgbClr val="E36C09"/>
              </a:solidFill>
              <a:latin typeface="Calibri"/>
              <a:ea typeface="Calibri"/>
              <a:cs typeface="Calibri"/>
              <a:sym typeface="Calibri"/>
            </a:endParaRPr>
          </a:p>
          <a:p>
            <a:pPr marL="45720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93" name="Google Shape;493;p69"/>
          <p:cNvPicPr preferRelativeResize="0"/>
          <p:nvPr/>
        </p:nvPicPr>
        <p:blipFill rotWithShape="1">
          <a:blip r:embed="rId3">
            <a:alphaModFix/>
          </a:blip>
          <a:srcRect/>
          <a:stretch/>
        </p:blipFill>
        <p:spPr>
          <a:xfrm>
            <a:off x="6910070" y="247650"/>
            <a:ext cx="2020037" cy="898397"/>
          </a:xfrm>
          <a:prstGeom prst="rect">
            <a:avLst/>
          </a:prstGeom>
          <a:noFill/>
          <a:ln>
            <a:noFill/>
          </a:ln>
        </p:spPr>
      </p:pic>
      <p:pic>
        <p:nvPicPr>
          <p:cNvPr id="494" name="Google Shape;494;p69"/>
          <p:cNvPicPr preferRelativeResize="0"/>
          <p:nvPr/>
        </p:nvPicPr>
        <p:blipFill>
          <a:blip r:embed="rId4">
            <a:alphaModFix/>
          </a:blip>
          <a:stretch>
            <a:fillRect/>
          </a:stretch>
        </p:blipFill>
        <p:spPr>
          <a:xfrm>
            <a:off x="563750" y="1146051"/>
            <a:ext cx="7671125" cy="3773000"/>
          </a:xfrm>
          <a:prstGeom prst="rect">
            <a:avLst/>
          </a:prstGeom>
          <a:noFill/>
          <a:ln w="28575" cap="flat" cmpd="sng">
            <a:solidFill>
              <a:srgbClr val="ED7D31"/>
            </a:solidFill>
            <a:prstDash val="solid"/>
            <a:round/>
            <a:headEnd type="none" w="sm" len="sm"/>
            <a:tailEnd type="none" w="sm" len="sm"/>
          </a:ln>
        </p:spPr>
      </p:pic>
      <p:sp>
        <p:nvSpPr>
          <p:cNvPr id="495" name="Google Shape;495;p69"/>
          <p:cNvSpPr/>
          <p:nvPr/>
        </p:nvSpPr>
        <p:spPr>
          <a:xfrm>
            <a:off x="938125" y="5187175"/>
            <a:ext cx="1566300" cy="898500"/>
          </a:xfrm>
          <a:prstGeom prst="wedgeRectCallout">
            <a:avLst>
              <a:gd name="adj1" fmla="val -25589"/>
              <a:gd name="adj2" fmla="val -87501"/>
            </a:avLst>
          </a:prstGeom>
          <a:solidFill>
            <a:srgbClr val="ED7D31"/>
          </a:solidFill>
          <a:ln w="9525"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Calibri"/>
                <a:ea typeface="Calibri"/>
                <a:cs typeface="Calibri"/>
                <a:sym typeface="Calibri"/>
              </a:rPr>
              <a:t>Audio up to Oxford Level 10</a:t>
            </a:r>
            <a:endParaRPr sz="1800" b="1">
              <a:solidFill>
                <a:srgbClr val="FFFFFF"/>
              </a:solidFill>
              <a:latin typeface="Calibri"/>
              <a:ea typeface="Calibri"/>
              <a:cs typeface="Calibri"/>
              <a:sym typeface="Calibri"/>
            </a:endParaRPr>
          </a:p>
        </p:txBody>
      </p:sp>
      <p:sp>
        <p:nvSpPr>
          <p:cNvPr id="496" name="Google Shape;496;p69"/>
          <p:cNvSpPr/>
          <p:nvPr/>
        </p:nvSpPr>
        <p:spPr>
          <a:xfrm>
            <a:off x="6202075" y="5187175"/>
            <a:ext cx="1566300" cy="898500"/>
          </a:xfrm>
          <a:prstGeom prst="wedgeRectCallout">
            <a:avLst>
              <a:gd name="adj1" fmla="val 46437"/>
              <a:gd name="adj2" fmla="val -131722"/>
            </a:avLst>
          </a:prstGeom>
          <a:solidFill>
            <a:srgbClr val="ED7D31"/>
          </a:solidFill>
          <a:ln w="9525"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Calibri"/>
                <a:ea typeface="Calibri"/>
                <a:cs typeface="Calibri"/>
                <a:sym typeface="Calibri"/>
              </a:rPr>
              <a:t>Text tracking up to Oxford Level 5</a:t>
            </a:r>
            <a:endParaRPr sz="1800" b="1">
              <a:solidFill>
                <a:srgbClr val="FFFFFF"/>
              </a:solidFill>
              <a:latin typeface="Calibri"/>
              <a:ea typeface="Calibri"/>
              <a:cs typeface="Calibri"/>
              <a:sym typeface="Calibri"/>
            </a:endParaRPr>
          </a:p>
        </p:txBody>
      </p:sp>
      <p:pic>
        <p:nvPicPr>
          <p:cNvPr id="497" name="Google Shape;497;p69"/>
          <p:cNvPicPr preferRelativeResize="0"/>
          <p:nvPr/>
        </p:nvPicPr>
        <p:blipFill>
          <a:blip r:embed="rId5">
            <a:alphaModFix/>
          </a:blip>
          <a:stretch>
            <a:fillRect/>
          </a:stretch>
        </p:blipFill>
        <p:spPr>
          <a:xfrm>
            <a:off x="7244675" y="3626473"/>
            <a:ext cx="1685425" cy="898500"/>
          </a:xfrm>
          <a:prstGeom prst="rect">
            <a:avLst/>
          </a:prstGeom>
          <a:noFill/>
          <a:ln w="28575" cap="flat" cmpd="sng">
            <a:solidFill>
              <a:srgbClr val="ED7D31"/>
            </a:solidFill>
            <a:prstDash val="solid"/>
            <a:round/>
            <a:headEnd type="none" w="sm" len="sm"/>
            <a:tailEnd type="none" w="sm" len="sm"/>
          </a:ln>
        </p:spPr>
      </p:pic>
      <p:pic>
        <p:nvPicPr>
          <p:cNvPr id="498" name="Google Shape;498;p69"/>
          <p:cNvPicPr preferRelativeResize="0"/>
          <p:nvPr/>
        </p:nvPicPr>
        <p:blipFill rotWithShape="1">
          <a:blip r:embed="rId6">
            <a:alphaModFix/>
          </a:blip>
          <a:srcRect/>
          <a:stretch/>
        </p:blipFill>
        <p:spPr>
          <a:xfrm>
            <a:off x="7465204" y="6385203"/>
            <a:ext cx="1678800" cy="472800"/>
          </a:xfrm>
          <a:prstGeom prst="rect">
            <a:avLst/>
          </a:prstGeom>
          <a:noFill/>
          <a:ln>
            <a:noFill/>
          </a:ln>
        </p:spPr>
      </p:pic>
      <p:sp>
        <p:nvSpPr>
          <p:cNvPr id="499" name="Google Shape;499;p69"/>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eBook library</a:t>
            </a:r>
            <a:endParaRPr sz="2400" b="1">
              <a:solidFill>
                <a:srgbClr val="AEABAB"/>
              </a:solidFill>
              <a:latin typeface="Calibri"/>
              <a:ea typeface="Calibri"/>
              <a:cs typeface="Calibri"/>
              <a:sym typeface="Calibri"/>
            </a:endParaRPr>
          </a:p>
        </p:txBody>
      </p:sp>
      <p:sp>
        <p:nvSpPr>
          <p:cNvPr id="500" name="Google Shape;500;p69"/>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2</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0"/>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7" name="Google Shape;507;p70"/>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508" name="Google Shape;508;p70"/>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509" name="Google Shape;509;p70"/>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Quizzes</a:t>
            </a:r>
            <a:r>
              <a:rPr lang="en-GB" sz="3600" b="1" i="0" u="none" strike="noStrike" cap="none">
                <a:solidFill>
                  <a:schemeClr val="lt1"/>
                </a:solidFill>
                <a:latin typeface="Calibri"/>
                <a:ea typeface="Calibri"/>
                <a:cs typeface="Calibri"/>
                <a:sym typeface="Calibri"/>
              </a:rPr>
              <a:t>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0" name="Google Shape;510;p70"/>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11" name="Google Shape;511;p70"/>
          <p:cNvSpPr txBox="1"/>
          <p:nvPr/>
        </p:nvSpPr>
        <p:spPr>
          <a:xfrm>
            <a:off x="1584475" y="29458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Calibri"/>
                <a:ea typeface="Calibri"/>
                <a:cs typeface="Calibri"/>
                <a:sym typeface="Calibri"/>
              </a:rPr>
              <a:t>Hundreds of comprehension quizzes on all the eBooks in the system </a:t>
            </a:r>
            <a:r>
              <a:rPr lang="en-GB" sz="2400" i="1">
                <a:solidFill>
                  <a:srgbClr val="FFFFFF"/>
                </a:solidFill>
                <a:latin typeface="Calibri"/>
                <a:ea typeface="Calibri"/>
                <a:cs typeface="Calibri"/>
                <a:sym typeface="Calibri"/>
              </a:rPr>
              <a:t>and</a:t>
            </a:r>
            <a:r>
              <a:rPr lang="en-GB" sz="2400">
                <a:solidFill>
                  <a:srgbClr val="FFFFFF"/>
                </a:solidFill>
                <a:latin typeface="Calibri"/>
                <a:ea typeface="Calibri"/>
                <a:cs typeface="Calibri"/>
                <a:sym typeface="Calibri"/>
              </a:rPr>
              <a:t> print books you may already have in your classroom. Quiz-scores drive automatic progression and provide performance-feedback so that teachers can track comprehension-skill progress.</a:t>
            </a:r>
            <a:endParaRPr sz="2400">
              <a:solidFill>
                <a:srgbClr val="FFFFFF"/>
              </a:solidFill>
              <a:latin typeface="Calibri"/>
              <a:ea typeface="Calibri"/>
              <a:cs typeface="Calibri"/>
              <a:sym typeface="Calibri"/>
            </a:endParaRPr>
          </a:p>
        </p:txBody>
      </p:sp>
      <p:sp>
        <p:nvSpPr>
          <p:cNvPr id="512" name="Google Shape;512;p70"/>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3</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1"/>
          <p:cNvSpPr txBox="1"/>
          <p:nvPr/>
        </p:nvSpPr>
        <p:spPr>
          <a:xfrm>
            <a:off x="487561" y="391895"/>
            <a:ext cx="6547500" cy="65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600"/>
              <a:buFont typeface="Calibri"/>
              <a:buNone/>
            </a:pPr>
            <a:r>
              <a:rPr lang="en-GB" sz="3600" b="1">
                <a:solidFill>
                  <a:srgbClr val="E36C09"/>
                </a:solidFill>
                <a:latin typeface="Calibri"/>
                <a:ea typeface="Calibri"/>
                <a:cs typeface="Calibri"/>
                <a:sym typeface="Calibri"/>
              </a:rPr>
              <a:t>Quiz overview</a:t>
            </a:r>
            <a:r>
              <a:rPr lang="en-GB" sz="3600" b="1" i="0" u="none" strike="noStrike" cap="none">
                <a:solidFill>
                  <a:schemeClr val="accent2"/>
                </a:solidFill>
                <a:latin typeface="Calibri"/>
                <a:ea typeface="Calibri"/>
                <a:cs typeface="Calibri"/>
                <a:sym typeface="Calibri"/>
              </a:rPr>
              <a:t>  </a:t>
            </a:r>
            <a:r>
              <a:rPr lang="en-GB" sz="3600" b="0" i="0" u="none" strike="noStrike" cap="none">
                <a:solidFill>
                  <a:schemeClr val="accent2"/>
                </a:solidFill>
                <a:latin typeface="Calibri"/>
                <a:ea typeface="Calibri"/>
                <a:cs typeface="Calibri"/>
                <a:sym typeface="Calibri"/>
              </a:rPr>
              <a:t> </a:t>
            </a:r>
            <a:endParaRPr sz="36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18" name="Google Shape;518;p71"/>
          <p:cNvPicPr preferRelativeResize="0"/>
          <p:nvPr/>
        </p:nvPicPr>
        <p:blipFill rotWithShape="1">
          <a:blip r:embed="rId3">
            <a:alphaModFix/>
          </a:blip>
          <a:srcRect/>
          <a:stretch/>
        </p:blipFill>
        <p:spPr>
          <a:xfrm>
            <a:off x="6910070" y="247650"/>
            <a:ext cx="2020037" cy="898397"/>
          </a:xfrm>
          <a:prstGeom prst="rect">
            <a:avLst/>
          </a:prstGeom>
          <a:noFill/>
          <a:ln>
            <a:noFill/>
          </a:ln>
        </p:spPr>
      </p:pic>
      <p:sp>
        <p:nvSpPr>
          <p:cNvPr id="519" name="Google Shape;519;p71"/>
          <p:cNvSpPr txBox="1"/>
          <p:nvPr/>
        </p:nvSpPr>
        <p:spPr>
          <a:xfrm>
            <a:off x="699600" y="2325375"/>
            <a:ext cx="2302800" cy="251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Quiz images</a:t>
            </a:r>
            <a:endParaRPr sz="1800" b="0" i="0" u="none" strike="noStrike" cap="none">
              <a:solidFill>
                <a:schemeClr val="dk1"/>
              </a:solidFill>
              <a:latin typeface="Calibri"/>
              <a:ea typeface="Calibri"/>
              <a:cs typeface="Calibri"/>
              <a:sym typeface="Calibri"/>
            </a:endParaRPr>
          </a:p>
        </p:txBody>
      </p:sp>
      <p:pic>
        <p:nvPicPr>
          <p:cNvPr id="520" name="Google Shape;520;p71"/>
          <p:cNvPicPr preferRelativeResize="0"/>
          <p:nvPr/>
        </p:nvPicPr>
        <p:blipFill rotWithShape="1">
          <a:blip r:embed="rId4">
            <a:alphaModFix/>
          </a:blip>
          <a:srcRect/>
          <a:stretch/>
        </p:blipFill>
        <p:spPr>
          <a:xfrm rot="-480010">
            <a:off x="496299" y="1383052"/>
            <a:ext cx="2375053" cy="2049522"/>
          </a:xfrm>
          <a:prstGeom prst="rect">
            <a:avLst/>
          </a:prstGeom>
          <a:noFill/>
          <a:ln w="28575" cap="flat" cmpd="sng">
            <a:solidFill>
              <a:srgbClr val="ED7D31"/>
            </a:solidFill>
            <a:prstDash val="solid"/>
            <a:round/>
            <a:headEnd type="none" w="sm" len="sm"/>
            <a:tailEnd type="none" w="sm" len="sm"/>
          </a:ln>
        </p:spPr>
      </p:pic>
      <p:pic>
        <p:nvPicPr>
          <p:cNvPr id="521" name="Google Shape;521;p71"/>
          <p:cNvPicPr preferRelativeResize="0"/>
          <p:nvPr/>
        </p:nvPicPr>
        <p:blipFill rotWithShape="1">
          <a:blip r:embed="rId5">
            <a:alphaModFix/>
          </a:blip>
          <a:srcRect l="11403" r="9237"/>
          <a:stretch/>
        </p:blipFill>
        <p:spPr>
          <a:xfrm rot="180002">
            <a:off x="360664" y="2874822"/>
            <a:ext cx="2646346" cy="1901707"/>
          </a:xfrm>
          <a:prstGeom prst="rect">
            <a:avLst/>
          </a:prstGeom>
          <a:noFill/>
          <a:ln w="28575" cap="flat" cmpd="sng">
            <a:solidFill>
              <a:srgbClr val="ED7D31"/>
            </a:solidFill>
            <a:prstDash val="solid"/>
            <a:miter lim="800000"/>
            <a:headEnd type="none" w="sm" len="sm"/>
            <a:tailEnd type="none" w="sm" len="sm"/>
          </a:ln>
          <a:effectLst>
            <a:outerShdw dist="35921" dir="2700000" algn="ctr" rotWithShape="0">
              <a:schemeClr val="lt2"/>
            </a:outerShdw>
          </a:effectLst>
        </p:spPr>
      </p:pic>
      <p:pic>
        <p:nvPicPr>
          <p:cNvPr id="522" name="Google Shape;522;p71"/>
          <p:cNvPicPr preferRelativeResize="0"/>
          <p:nvPr/>
        </p:nvPicPr>
        <p:blipFill rotWithShape="1">
          <a:blip r:embed="rId6">
            <a:alphaModFix/>
          </a:blip>
          <a:srcRect/>
          <a:stretch/>
        </p:blipFill>
        <p:spPr>
          <a:xfrm>
            <a:off x="7465204" y="6385203"/>
            <a:ext cx="1678800" cy="472800"/>
          </a:xfrm>
          <a:prstGeom prst="rect">
            <a:avLst/>
          </a:prstGeom>
          <a:noFill/>
          <a:ln>
            <a:noFill/>
          </a:ln>
        </p:spPr>
      </p:pic>
      <p:sp>
        <p:nvSpPr>
          <p:cNvPr id="523" name="Google Shape;523;p71"/>
          <p:cNvSpPr txBox="1"/>
          <p:nvPr/>
        </p:nvSpPr>
        <p:spPr>
          <a:xfrm>
            <a:off x="3054950" y="1046800"/>
            <a:ext cx="5535900" cy="3143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800"/>
              </a:spcBef>
              <a:spcAft>
                <a:spcPts val="0"/>
              </a:spcAft>
              <a:buClr>
                <a:srgbClr val="E36C09"/>
              </a:buClr>
              <a:buSzPts val="2400"/>
              <a:buFont typeface="Calibri"/>
              <a:buChar char="●"/>
            </a:pPr>
            <a:r>
              <a:rPr lang="en-GB" sz="2400">
                <a:latin typeface="Calibri"/>
                <a:ea typeface="Calibri"/>
                <a:cs typeface="Calibri"/>
                <a:sym typeface="Calibri"/>
              </a:rPr>
              <a:t>Available for every book in the system plus a growing number of Oxford’s print books </a:t>
            </a:r>
            <a:endParaRPr sz="2400">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a:latin typeface="Calibri"/>
                <a:ea typeface="Calibri"/>
                <a:cs typeface="Calibri"/>
                <a:sym typeface="Calibri"/>
              </a:rPr>
              <a:t>Based on a Comprehension Skills framework, devised by Professors Jane Oakhill and Kate Cain</a:t>
            </a:r>
            <a:endParaRPr sz="2400">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a:latin typeface="Calibri"/>
                <a:ea typeface="Calibri"/>
                <a:cs typeface="Calibri"/>
                <a:sym typeface="Calibri"/>
              </a:rPr>
              <a:t>Carefully written to focus on important comprehension skills</a:t>
            </a:r>
            <a:endParaRPr sz="2400">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a:latin typeface="Calibri"/>
                <a:ea typeface="Calibri"/>
                <a:cs typeface="Calibri"/>
                <a:sym typeface="Calibri"/>
              </a:rPr>
              <a:t>Automatically marked, with reporting by performance and individual skill</a:t>
            </a:r>
            <a:endParaRPr sz="2400">
              <a:latin typeface="Calibri"/>
              <a:ea typeface="Calibri"/>
              <a:cs typeface="Calibri"/>
              <a:sym typeface="Calibri"/>
            </a:endParaRPr>
          </a:p>
          <a:p>
            <a:pPr marL="457200" lvl="0" indent="-381000" algn="l" rtl="0">
              <a:lnSpc>
                <a:spcPct val="115000"/>
              </a:lnSpc>
              <a:spcBef>
                <a:spcPts val="800"/>
              </a:spcBef>
              <a:spcAft>
                <a:spcPts val="0"/>
              </a:spcAft>
              <a:buClr>
                <a:srgbClr val="E36C09"/>
              </a:buClr>
              <a:buSzPts val="2400"/>
              <a:buFont typeface="Calibri"/>
              <a:buChar char="●"/>
            </a:pPr>
            <a:r>
              <a:rPr lang="en-GB" sz="2400">
                <a:solidFill>
                  <a:schemeClr val="dk1"/>
                </a:solidFill>
                <a:latin typeface="Calibri"/>
                <a:ea typeface="Calibri"/>
                <a:cs typeface="Calibri"/>
                <a:sym typeface="Calibri"/>
              </a:rPr>
              <a:t>Work on mobile devices</a:t>
            </a:r>
            <a:endParaRPr sz="24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24" name="Google Shape;524;p71"/>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Quizzes</a:t>
            </a:r>
            <a:endParaRPr sz="2400" b="1">
              <a:solidFill>
                <a:srgbClr val="AEABAB"/>
              </a:solidFill>
              <a:latin typeface="Calibri"/>
              <a:ea typeface="Calibri"/>
              <a:cs typeface="Calibri"/>
              <a:sym typeface="Calibri"/>
            </a:endParaRPr>
          </a:p>
        </p:txBody>
      </p:sp>
      <p:sp>
        <p:nvSpPr>
          <p:cNvPr id="525" name="Google Shape;525;p71"/>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3</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72"/>
          <p:cNvPicPr preferRelativeResize="0"/>
          <p:nvPr/>
        </p:nvPicPr>
        <p:blipFill rotWithShape="1">
          <a:blip r:embed="rId3">
            <a:alphaModFix/>
          </a:blip>
          <a:srcRect/>
          <a:stretch/>
        </p:blipFill>
        <p:spPr>
          <a:xfrm rot="-239999">
            <a:off x="366724" y="1219012"/>
            <a:ext cx="1725102" cy="2717377"/>
          </a:xfrm>
          <a:prstGeom prst="rect">
            <a:avLst/>
          </a:prstGeom>
          <a:noFill/>
          <a:ln w="28575" cap="flat" cmpd="sng">
            <a:solidFill>
              <a:srgbClr val="ED7D31"/>
            </a:solidFill>
            <a:prstDash val="solid"/>
            <a:round/>
            <a:headEnd type="none" w="sm" len="sm"/>
            <a:tailEnd type="none" w="sm" len="sm"/>
          </a:ln>
          <a:effectLst>
            <a:outerShdw blurRad="57150" dist="19050" dir="5400000" algn="bl" rotWithShape="0">
              <a:schemeClr val="dk2">
                <a:alpha val="49410"/>
              </a:schemeClr>
            </a:outerShdw>
          </a:effectLst>
        </p:spPr>
      </p:pic>
      <p:pic>
        <p:nvPicPr>
          <p:cNvPr id="531" name="Google Shape;531;p72"/>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532" name="Google Shape;532;p72"/>
          <p:cNvSpPr txBox="1"/>
          <p:nvPr/>
        </p:nvSpPr>
        <p:spPr>
          <a:xfrm>
            <a:off x="3810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accent2"/>
              </a:buClr>
              <a:buSzPts val="3600"/>
              <a:buFont typeface="Calibri"/>
              <a:buNone/>
            </a:pPr>
            <a:r>
              <a:rPr lang="en-GB" sz="3600" b="1">
                <a:solidFill>
                  <a:srgbClr val="E36C09"/>
                </a:solidFill>
                <a:latin typeface="Calibri"/>
                <a:ea typeface="Calibri"/>
                <a:cs typeface="Calibri"/>
                <a:sym typeface="Calibri"/>
              </a:rPr>
              <a:t>Quiz features</a:t>
            </a:r>
            <a:endParaRPr sz="3600" b="1" i="0" u="none" strike="noStrike" cap="none">
              <a:solidFill>
                <a:schemeClr val="accent2"/>
              </a:solidFill>
              <a:latin typeface="Calibri"/>
              <a:ea typeface="Calibri"/>
              <a:cs typeface="Calibri"/>
              <a:sym typeface="Calibri"/>
            </a:endParaRPr>
          </a:p>
        </p:txBody>
      </p:sp>
      <p:sp>
        <p:nvSpPr>
          <p:cNvPr id="533" name="Google Shape;533;p72"/>
          <p:cNvSpPr txBox="1"/>
          <p:nvPr/>
        </p:nvSpPr>
        <p:spPr>
          <a:xfrm>
            <a:off x="1703398" y="925250"/>
            <a:ext cx="5904300" cy="70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2"/>
              </a:buClr>
              <a:buSzPts val="2700"/>
              <a:buFont typeface="Calibri"/>
              <a:buNone/>
            </a:pPr>
            <a:r>
              <a:rPr lang="en-GB" sz="2700" b="1">
                <a:solidFill>
                  <a:schemeClr val="accent2"/>
                </a:solidFill>
                <a:latin typeface="Calibri"/>
                <a:ea typeface="Calibri"/>
                <a:cs typeface="Calibri"/>
                <a:sym typeface="Calibri"/>
              </a:rPr>
              <a:t>        </a:t>
            </a:r>
            <a:endParaRPr sz="2700" b="1" i="0" u="none" strike="noStrike" cap="none">
              <a:solidFill>
                <a:schemeClr val="accent2"/>
              </a:solidFill>
              <a:latin typeface="Calibri"/>
              <a:ea typeface="Calibri"/>
              <a:cs typeface="Calibri"/>
              <a:sym typeface="Calibri"/>
            </a:endParaRPr>
          </a:p>
        </p:txBody>
      </p:sp>
      <p:pic>
        <p:nvPicPr>
          <p:cNvPr id="534" name="Google Shape;534;p72"/>
          <p:cNvPicPr preferRelativeResize="0"/>
          <p:nvPr/>
        </p:nvPicPr>
        <p:blipFill rotWithShape="1">
          <a:blip r:embed="rId5">
            <a:alphaModFix/>
          </a:blip>
          <a:srcRect/>
          <a:stretch/>
        </p:blipFill>
        <p:spPr>
          <a:xfrm rot="300000">
            <a:off x="1817022" y="1239526"/>
            <a:ext cx="1579361" cy="2676337"/>
          </a:xfrm>
          <a:prstGeom prst="rect">
            <a:avLst/>
          </a:prstGeom>
          <a:noFill/>
          <a:ln w="28575" cap="flat" cmpd="sng">
            <a:solidFill>
              <a:srgbClr val="ED7D31"/>
            </a:solidFill>
            <a:prstDash val="solid"/>
            <a:miter lim="800000"/>
            <a:headEnd type="none" w="sm" len="sm"/>
            <a:tailEnd type="none" w="sm" len="sm"/>
          </a:ln>
          <a:effectLst>
            <a:outerShdw dist="35921" dir="2700000" algn="ctr" rotWithShape="0">
              <a:schemeClr val="lt2"/>
            </a:outerShdw>
          </a:effectLst>
        </p:spPr>
      </p:pic>
      <p:pic>
        <p:nvPicPr>
          <p:cNvPr id="535" name="Google Shape;535;p72"/>
          <p:cNvPicPr preferRelativeResize="0"/>
          <p:nvPr/>
        </p:nvPicPr>
        <p:blipFill rotWithShape="1">
          <a:blip r:embed="rId6">
            <a:alphaModFix/>
          </a:blip>
          <a:srcRect/>
          <a:stretch/>
        </p:blipFill>
        <p:spPr>
          <a:xfrm>
            <a:off x="179512" y="3408040"/>
            <a:ext cx="3453436" cy="2448271"/>
          </a:xfrm>
          <a:prstGeom prst="rect">
            <a:avLst/>
          </a:prstGeom>
          <a:noFill/>
          <a:ln w="28575" cap="flat" cmpd="sng">
            <a:solidFill>
              <a:srgbClr val="ED7D31"/>
            </a:solidFill>
            <a:prstDash val="solid"/>
            <a:miter lim="800000"/>
            <a:headEnd type="none" w="sm" len="sm"/>
            <a:tailEnd type="none" w="sm" len="sm"/>
          </a:ln>
          <a:effectLst>
            <a:outerShdw dist="35921" dir="2700000" algn="ctr" rotWithShape="0">
              <a:schemeClr val="lt2"/>
            </a:outerShdw>
          </a:effectLst>
        </p:spPr>
      </p:pic>
      <p:pic>
        <p:nvPicPr>
          <p:cNvPr id="536" name="Google Shape;536;p72"/>
          <p:cNvPicPr preferRelativeResize="0"/>
          <p:nvPr/>
        </p:nvPicPr>
        <p:blipFill rotWithShape="1">
          <a:blip r:embed="rId7">
            <a:alphaModFix/>
          </a:blip>
          <a:srcRect/>
          <a:stretch/>
        </p:blipFill>
        <p:spPr>
          <a:xfrm>
            <a:off x="7465204" y="6385203"/>
            <a:ext cx="1678800" cy="472800"/>
          </a:xfrm>
          <a:prstGeom prst="rect">
            <a:avLst/>
          </a:prstGeom>
          <a:noFill/>
          <a:ln>
            <a:noFill/>
          </a:ln>
        </p:spPr>
      </p:pic>
      <p:sp>
        <p:nvSpPr>
          <p:cNvPr id="537" name="Google Shape;537;p72"/>
          <p:cNvSpPr txBox="1"/>
          <p:nvPr/>
        </p:nvSpPr>
        <p:spPr>
          <a:xfrm>
            <a:off x="4020850" y="1217200"/>
            <a:ext cx="4732800" cy="3143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800"/>
              </a:spcBef>
              <a:spcAft>
                <a:spcPts val="0"/>
              </a:spcAft>
              <a:buClr>
                <a:srgbClr val="E36C09"/>
              </a:buClr>
              <a:buSzPts val="2400"/>
              <a:buFont typeface="Calibri"/>
              <a:buChar char="●"/>
            </a:pPr>
            <a:r>
              <a:rPr lang="en-GB" sz="2400">
                <a:solidFill>
                  <a:schemeClr val="dk1"/>
                </a:solidFill>
                <a:latin typeface="Calibri"/>
                <a:ea typeface="Calibri"/>
                <a:cs typeface="Calibri"/>
                <a:sym typeface="Calibri"/>
              </a:rPr>
              <a:t>A wide variety of question styles to keep students engaged</a:t>
            </a:r>
            <a:endParaRPr sz="2400">
              <a:solidFill>
                <a:schemeClr val="dk1"/>
              </a:solidFill>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a:solidFill>
                  <a:schemeClr val="dk1"/>
                </a:solidFill>
                <a:latin typeface="Calibri"/>
                <a:ea typeface="Calibri"/>
                <a:cs typeface="Calibri"/>
                <a:sym typeface="Calibri"/>
              </a:rPr>
              <a:t>Language mirrors SATs-style questions</a:t>
            </a:r>
            <a:endParaRPr sz="2400">
              <a:solidFill>
                <a:schemeClr val="dk1"/>
              </a:solidFill>
              <a:latin typeface="Calibri"/>
              <a:ea typeface="Calibri"/>
              <a:cs typeface="Calibri"/>
              <a:sym typeface="Calibri"/>
            </a:endParaRPr>
          </a:p>
          <a:p>
            <a:pPr marL="457200" marR="0" lvl="0" indent="-381000" algn="l" rtl="0">
              <a:lnSpc>
                <a:spcPct val="115000"/>
              </a:lnSpc>
              <a:spcBef>
                <a:spcPts val="800"/>
              </a:spcBef>
              <a:spcAft>
                <a:spcPts val="0"/>
              </a:spcAft>
              <a:buClr>
                <a:srgbClr val="E36C09"/>
              </a:buClr>
              <a:buSzPts val="2400"/>
              <a:buFont typeface="Calibri"/>
              <a:buChar char="●"/>
            </a:pPr>
            <a:r>
              <a:rPr lang="en-GB" sz="2400">
                <a:solidFill>
                  <a:schemeClr val="dk1"/>
                </a:solidFill>
                <a:latin typeface="Calibri"/>
                <a:ea typeface="Calibri"/>
                <a:cs typeface="Calibri"/>
                <a:sym typeface="Calibri"/>
              </a:rPr>
              <a:t>Finely levelled to ensure appropriate level of challenge</a:t>
            </a:r>
            <a:endParaRPr sz="2400">
              <a:solidFill>
                <a:schemeClr val="dk1"/>
              </a:solidFill>
              <a:latin typeface="Calibri"/>
              <a:ea typeface="Calibri"/>
              <a:cs typeface="Calibri"/>
              <a:sym typeface="Calibri"/>
            </a:endParaRPr>
          </a:p>
          <a:p>
            <a:pPr marL="457200" marR="0" lvl="0" indent="-381000" algn="l" rtl="0">
              <a:lnSpc>
                <a:spcPct val="115000"/>
              </a:lnSpc>
              <a:spcBef>
                <a:spcPts val="800"/>
              </a:spcBef>
              <a:spcAft>
                <a:spcPts val="0"/>
              </a:spcAft>
              <a:buClr>
                <a:srgbClr val="ED7D31"/>
              </a:buClr>
              <a:buSzPts val="2400"/>
              <a:buFont typeface="Calibri"/>
              <a:buChar char="●"/>
            </a:pPr>
            <a:r>
              <a:rPr lang="en-GB" sz="2400">
                <a:latin typeface="Calibri"/>
                <a:ea typeface="Calibri"/>
                <a:cs typeface="Calibri"/>
                <a:sym typeface="Calibri"/>
              </a:rPr>
              <a:t>Audio for Oxford Levels 1-10 so that higher-order comprehension skills are not limited by decoding level</a:t>
            </a:r>
            <a:endParaRPr sz="2400">
              <a:latin typeface="Calibri"/>
              <a:ea typeface="Calibri"/>
              <a:cs typeface="Calibri"/>
              <a:sym typeface="Calibri"/>
            </a:endParaRPr>
          </a:p>
          <a:p>
            <a:pPr marL="457200" marR="0" lvl="0" indent="0" algn="l" rtl="0">
              <a:lnSpc>
                <a:spcPct val="115000"/>
              </a:lnSpc>
              <a:spcBef>
                <a:spcPts val="800"/>
              </a:spcBef>
              <a:spcAft>
                <a:spcPts val="0"/>
              </a:spcAft>
              <a:buNone/>
            </a:pPr>
            <a:endParaRPr sz="24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38" name="Google Shape;538;p72"/>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Quizzes</a:t>
            </a:r>
            <a:endParaRPr sz="2400" b="1">
              <a:solidFill>
                <a:srgbClr val="AEABAB"/>
              </a:solidFill>
              <a:latin typeface="Calibri"/>
              <a:ea typeface="Calibri"/>
              <a:cs typeface="Calibri"/>
              <a:sym typeface="Calibri"/>
            </a:endParaRPr>
          </a:p>
        </p:txBody>
      </p:sp>
      <p:sp>
        <p:nvSpPr>
          <p:cNvPr id="539" name="Google Shape;539;p72"/>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3</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3"/>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6" name="Google Shape;546;p73"/>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547" name="Google Shape;547;p73"/>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548" name="Google Shape;548;p73"/>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Automatic placement and progress</a:t>
            </a:r>
            <a:r>
              <a:rPr lang="en-GB" sz="3600" b="1" i="0" u="none" strike="noStrike" cap="none">
                <a:solidFill>
                  <a:schemeClr val="lt1"/>
                </a:solidFill>
                <a:latin typeface="Calibri"/>
                <a:ea typeface="Calibri"/>
                <a:cs typeface="Calibri"/>
                <a:sym typeface="Calibri"/>
              </a:rPr>
              <a:t>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9" name="Google Shape;549;p73"/>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50" name="Google Shape;550;p73"/>
          <p:cNvSpPr txBox="1"/>
          <p:nvPr/>
        </p:nvSpPr>
        <p:spPr>
          <a:xfrm>
            <a:off x="1584475" y="34030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Calibri"/>
                <a:ea typeface="Calibri"/>
                <a:cs typeface="Calibri"/>
                <a:sym typeface="Calibri"/>
              </a:rPr>
              <a:t>Oxford Reading Buddy automatically places students on an appropriate Oxford Level based on year group and current term. It then automatically moves them through the levels based on when they meet quiz-score thresholds. </a:t>
            </a:r>
            <a:endParaRPr sz="2400">
              <a:solidFill>
                <a:srgbClr val="FFFFFF"/>
              </a:solidFill>
              <a:latin typeface="Calibri"/>
              <a:ea typeface="Calibri"/>
              <a:cs typeface="Calibri"/>
              <a:sym typeface="Calibri"/>
            </a:endParaRPr>
          </a:p>
        </p:txBody>
      </p:sp>
      <p:sp>
        <p:nvSpPr>
          <p:cNvPr id="551" name="Google Shape;551;p73"/>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4</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74"/>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557" name="Google Shape;557;p74"/>
          <p:cNvSpPr txBox="1"/>
          <p:nvPr/>
        </p:nvSpPr>
        <p:spPr>
          <a:xfrm>
            <a:off x="461450" y="345525"/>
            <a:ext cx="74673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300"/>
              <a:buFont typeface="Calibri"/>
              <a:buNone/>
            </a:pPr>
            <a:r>
              <a:rPr lang="en-GB" sz="3600" b="1">
                <a:solidFill>
                  <a:srgbClr val="ED7D31"/>
                </a:solidFill>
                <a:latin typeface="Calibri"/>
                <a:ea typeface="Calibri"/>
                <a:cs typeface="Calibri"/>
                <a:sym typeface="Calibri"/>
              </a:rPr>
              <a:t>Automatic placement</a:t>
            </a:r>
            <a:endParaRPr sz="3600" b="1" i="0" u="none" strike="noStrike" cap="none">
              <a:solidFill>
                <a:srgbClr val="ED7D31"/>
              </a:solidFill>
              <a:latin typeface="Calibri"/>
              <a:ea typeface="Calibri"/>
              <a:cs typeface="Calibri"/>
              <a:sym typeface="Calibri"/>
            </a:endParaRPr>
          </a:p>
        </p:txBody>
      </p:sp>
      <p:sp>
        <p:nvSpPr>
          <p:cNvPr id="558" name="Google Shape;558;p74"/>
          <p:cNvSpPr txBox="1"/>
          <p:nvPr/>
        </p:nvSpPr>
        <p:spPr>
          <a:xfrm>
            <a:off x="422675" y="1424025"/>
            <a:ext cx="6605700" cy="1752000"/>
          </a:xfrm>
          <a:prstGeom prst="rect">
            <a:avLst/>
          </a:prstGeom>
          <a:noFill/>
          <a:ln>
            <a:noFill/>
          </a:ln>
        </p:spPr>
        <p:txBody>
          <a:bodyPr spcFirstLastPara="1" wrap="square" lIns="91425" tIns="45700" rIns="91425" bIns="45700" anchor="t" anchorCtr="0">
            <a:noAutofit/>
          </a:bodyPr>
          <a:lstStyle/>
          <a:p>
            <a:pPr marL="76200" marR="0" lvl="0" indent="0" algn="l" rtl="0">
              <a:lnSpc>
                <a:spcPct val="115000"/>
              </a:lnSpc>
              <a:spcBef>
                <a:spcPts val="0"/>
              </a:spcBef>
              <a:spcAft>
                <a:spcPts val="0"/>
              </a:spcAft>
              <a:buClr>
                <a:srgbClr val="000000"/>
              </a:buClr>
              <a:buSzPts val="2800"/>
              <a:buFont typeface="Arial"/>
              <a:buNone/>
            </a:pPr>
            <a:r>
              <a:rPr lang="en-GB" sz="2400">
                <a:solidFill>
                  <a:schemeClr val="dk1"/>
                </a:solidFill>
                <a:latin typeface="Calibri"/>
                <a:ea typeface="Calibri"/>
                <a:cs typeface="Calibri"/>
                <a:sym typeface="Calibri"/>
              </a:rPr>
              <a:t>When a student is enrolled they will automatically be assigned a default Oxford Level, based on their school year, the current term and Age Related Expectations.</a:t>
            </a:r>
            <a:endParaRPr sz="2400">
              <a:solidFill>
                <a:schemeClr val="dk1"/>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70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pic>
        <p:nvPicPr>
          <p:cNvPr id="559" name="Google Shape;559;p74"/>
          <p:cNvPicPr preferRelativeResize="0"/>
          <p:nvPr/>
        </p:nvPicPr>
        <p:blipFill rotWithShape="1">
          <a:blip r:embed="rId4">
            <a:alphaModFix/>
          </a:blip>
          <a:srcRect/>
          <a:stretch/>
        </p:blipFill>
        <p:spPr>
          <a:xfrm>
            <a:off x="6548123" y="1867107"/>
            <a:ext cx="3476480" cy="4239002"/>
          </a:xfrm>
          <a:prstGeom prst="rect">
            <a:avLst/>
          </a:prstGeom>
          <a:noFill/>
          <a:ln>
            <a:noFill/>
          </a:ln>
        </p:spPr>
      </p:pic>
      <p:pic>
        <p:nvPicPr>
          <p:cNvPr id="560" name="Google Shape;560;p74"/>
          <p:cNvPicPr preferRelativeResize="0"/>
          <p:nvPr/>
        </p:nvPicPr>
        <p:blipFill rotWithShape="1">
          <a:blip r:embed="rId5">
            <a:alphaModFix/>
          </a:blip>
          <a:srcRect/>
          <a:stretch/>
        </p:blipFill>
        <p:spPr>
          <a:xfrm>
            <a:off x="7465200" y="6385200"/>
            <a:ext cx="1678800" cy="472800"/>
          </a:xfrm>
          <a:prstGeom prst="rect">
            <a:avLst/>
          </a:prstGeom>
          <a:noFill/>
          <a:ln>
            <a:noFill/>
          </a:ln>
        </p:spPr>
      </p:pic>
      <p:sp>
        <p:nvSpPr>
          <p:cNvPr id="561" name="Google Shape;561;p74"/>
          <p:cNvSpPr txBox="1"/>
          <p:nvPr/>
        </p:nvSpPr>
        <p:spPr>
          <a:xfrm>
            <a:off x="2058175" y="3149550"/>
            <a:ext cx="4970100" cy="1752000"/>
          </a:xfrm>
          <a:prstGeom prst="rect">
            <a:avLst/>
          </a:prstGeom>
          <a:noFill/>
          <a:ln>
            <a:noFill/>
          </a:ln>
        </p:spPr>
        <p:txBody>
          <a:bodyPr spcFirstLastPara="1" wrap="square" lIns="91425" tIns="45700" rIns="91425" bIns="45700" anchor="t" anchorCtr="0">
            <a:noAutofit/>
          </a:bodyPr>
          <a:lstStyle/>
          <a:p>
            <a:pPr marL="76200" marR="0" lvl="0" indent="0" algn="l" rtl="0">
              <a:lnSpc>
                <a:spcPct val="115000"/>
              </a:lnSpc>
              <a:spcBef>
                <a:spcPts val="0"/>
              </a:spcBef>
              <a:spcAft>
                <a:spcPts val="0"/>
              </a:spcAft>
              <a:buClr>
                <a:srgbClr val="000000"/>
              </a:buClr>
              <a:buSzPts val="2800"/>
              <a:buFont typeface="Arial"/>
              <a:buNone/>
            </a:pPr>
            <a:r>
              <a:rPr lang="en-GB" sz="2400">
                <a:solidFill>
                  <a:srgbClr val="E36C09"/>
                </a:solidFill>
                <a:latin typeface="Calibri"/>
                <a:ea typeface="Calibri"/>
                <a:cs typeface="Calibri"/>
                <a:sym typeface="Calibri"/>
              </a:rPr>
              <a:t>Example: a Year 2 class being enrolled in Term 2 will be assigned Oxford Level 8.</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70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562" name="Google Shape;562;p74"/>
          <p:cNvSpPr txBox="1"/>
          <p:nvPr/>
        </p:nvSpPr>
        <p:spPr>
          <a:xfrm>
            <a:off x="422675" y="4520550"/>
            <a:ext cx="6605700" cy="1752000"/>
          </a:xfrm>
          <a:prstGeom prst="rect">
            <a:avLst/>
          </a:prstGeom>
          <a:noFill/>
          <a:ln>
            <a:noFill/>
          </a:ln>
        </p:spPr>
        <p:txBody>
          <a:bodyPr spcFirstLastPara="1" wrap="square" lIns="91425" tIns="45700" rIns="91425" bIns="45700" anchor="t" anchorCtr="0">
            <a:noAutofit/>
          </a:bodyPr>
          <a:lstStyle/>
          <a:p>
            <a:pPr marL="76200" marR="0" lvl="0" indent="0" algn="l" rtl="0">
              <a:lnSpc>
                <a:spcPct val="115000"/>
              </a:lnSpc>
              <a:spcBef>
                <a:spcPts val="0"/>
              </a:spcBef>
              <a:spcAft>
                <a:spcPts val="0"/>
              </a:spcAft>
              <a:buClr>
                <a:srgbClr val="000000"/>
              </a:buClr>
              <a:buSzPts val="2800"/>
              <a:buFont typeface="Arial"/>
              <a:buNone/>
            </a:pPr>
            <a:r>
              <a:rPr lang="en-GB" sz="2400">
                <a:solidFill>
                  <a:schemeClr val="dk1"/>
                </a:solidFill>
                <a:latin typeface="Calibri"/>
                <a:ea typeface="Calibri"/>
                <a:cs typeface="Calibri"/>
                <a:sym typeface="Calibri"/>
              </a:rPr>
              <a:t>Teachers can then move any outlying students manually, or wait for the system to move them automatically based on their performance</a:t>
            </a:r>
            <a:r>
              <a:rPr lang="en-GB"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70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563" name="Google Shape;563;p74"/>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Automatic placement and progress</a:t>
            </a:r>
            <a:endParaRPr sz="2400" b="1">
              <a:solidFill>
                <a:srgbClr val="AEABAB"/>
              </a:solidFill>
              <a:latin typeface="Calibri"/>
              <a:ea typeface="Calibri"/>
              <a:cs typeface="Calibri"/>
              <a:sym typeface="Calibri"/>
            </a:endParaRPr>
          </a:p>
        </p:txBody>
      </p:sp>
      <p:sp>
        <p:nvSpPr>
          <p:cNvPr id="564" name="Google Shape;564;p74"/>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4</a:t>
            </a:r>
            <a:endParaRPr sz="1700" b="1">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p:nvPr/>
        </p:nvSpPr>
        <p:spPr>
          <a:xfrm>
            <a:off x="234176" y="234176"/>
            <a:ext cx="8688600" cy="6418200"/>
          </a:xfrm>
          <a:prstGeom prst="rect">
            <a:avLst/>
          </a:prstGeom>
          <a:solidFill>
            <a:srgbClr val="D6ECF3">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1" name="Google Shape;341;p57"/>
          <p:cNvPicPr preferRelativeResize="0"/>
          <p:nvPr/>
        </p:nvPicPr>
        <p:blipFill rotWithShape="1">
          <a:blip r:embed="rId3">
            <a:alphaModFix/>
          </a:blip>
          <a:srcRect l="9095" r="11114"/>
          <a:stretch/>
        </p:blipFill>
        <p:spPr>
          <a:xfrm>
            <a:off x="234176" y="3443214"/>
            <a:ext cx="8688701" cy="3207303"/>
          </a:xfrm>
          <a:prstGeom prst="rect">
            <a:avLst/>
          </a:prstGeom>
          <a:noFill/>
          <a:ln>
            <a:noFill/>
          </a:ln>
        </p:spPr>
      </p:pic>
      <p:pic>
        <p:nvPicPr>
          <p:cNvPr id="342" name="Google Shape;342;p57"/>
          <p:cNvPicPr preferRelativeResize="0"/>
          <p:nvPr/>
        </p:nvPicPr>
        <p:blipFill rotWithShape="1">
          <a:blip r:embed="rId4">
            <a:alphaModFix/>
          </a:blip>
          <a:srcRect/>
          <a:stretch/>
        </p:blipFill>
        <p:spPr>
          <a:xfrm>
            <a:off x="7244079" y="6179453"/>
            <a:ext cx="1678800" cy="472800"/>
          </a:xfrm>
          <a:prstGeom prst="rect">
            <a:avLst/>
          </a:prstGeom>
          <a:noFill/>
          <a:ln>
            <a:noFill/>
          </a:ln>
        </p:spPr>
      </p:pic>
      <p:sp>
        <p:nvSpPr>
          <p:cNvPr id="343" name="Google Shape;343;p57"/>
          <p:cNvSpPr txBox="1">
            <a:spLocks noGrp="1"/>
          </p:cNvSpPr>
          <p:nvPr>
            <p:ph type="body" idx="1"/>
          </p:nvPr>
        </p:nvSpPr>
        <p:spPr>
          <a:xfrm>
            <a:off x="632075" y="1513950"/>
            <a:ext cx="7937700" cy="3263400"/>
          </a:xfrm>
          <a:prstGeom prst="rect">
            <a:avLst/>
          </a:prstGeom>
          <a:noFill/>
          <a:ln>
            <a:noFill/>
          </a:ln>
        </p:spPr>
        <p:txBody>
          <a:bodyPr spcFirstLastPara="1" wrap="square" lIns="91425" tIns="91425" rIns="91425" bIns="91425" anchor="t" anchorCtr="0">
            <a:noAutofit/>
          </a:bodyPr>
          <a:lstStyle/>
          <a:p>
            <a:pPr marL="50797" marR="0" lvl="0" indent="0" algn="l" rtl="0">
              <a:lnSpc>
                <a:spcPct val="90000"/>
              </a:lnSpc>
              <a:spcBef>
                <a:spcPts val="750"/>
              </a:spcBef>
              <a:spcAft>
                <a:spcPts val="0"/>
              </a:spcAft>
              <a:buClr>
                <a:schemeClr val="dk1"/>
              </a:buClr>
              <a:buSzPts val="2800"/>
              <a:buFont typeface="Arial"/>
              <a:buNone/>
            </a:pPr>
            <a:r>
              <a:rPr lang="en-GB" sz="2400" i="0" u="none" strike="noStrike" cap="none" dirty="0">
                <a:solidFill>
                  <a:srgbClr val="757070"/>
                </a:solidFill>
              </a:rPr>
              <a:t>Give every child a virtual reading coach with </a:t>
            </a:r>
            <a:r>
              <a:rPr lang="en-GB" sz="2400" i="1" u="none" strike="noStrike" cap="none" dirty="0">
                <a:solidFill>
                  <a:srgbClr val="757070"/>
                </a:solidFill>
              </a:rPr>
              <a:t>Oxford Reading Buddy</a:t>
            </a:r>
            <a:r>
              <a:rPr lang="en-GB" sz="2400" i="0" u="none" strike="noStrike" cap="none" dirty="0">
                <a:solidFill>
                  <a:srgbClr val="757070"/>
                </a:solidFill>
              </a:rPr>
              <a:t>, a unique new digital reading service that develops deeper comprehension skills and </a:t>
            </a:r>
            <a:r>
              <a:rPr lang="en-GB" sz="2400" dirty="0">
                <a:solidFill>
                  <a:srgbClr val="757070"/>
                </a:solidFill>
              </a:rPr>
              <a:t>encourages children to read more</a:t>
            </a:r>
            <a:r>
              <a:rPr lang="en-GB" sz="2400" i="0" u="none" strike="noStrike" cap="none" dirty="0">
                <a:solidFill>
                  <a:srgbClr val="757070"/>
                </a:solidFill>
              </a:rPr>
              <a:t>! What’s more, automatic progression and at</a:t>
            </a:r>
            <a:r>
              <a:rPr lang="en-GB" sz="2400" dirty="0">
                <a:solidFill>
                  <a:srgbClr val="757070"/>
                </a:solidFill>
              </a:rPr>
              <a:t>-a-glance reporting save you time</a:t>
            </a:r>
            <a:r>
              <a:rPr lang="en-GB" sz="2400" i="0" u="none" strike="noStrike" cap="none" dirty="0">
                <a:solidFill>
                  <a:srgbClr val="757070"/>
                </a:solidFill>
              </a:rPr>
              <a:t>.</a:t>
            </a:r>
            <a:r>
              <a:rPr lang="en-GB" sz="2400" b="1" i="0" u="none" strike="noStrike" cap="none" dirty="0">
                <a:solidFill>
                  <a:srgbClr val="757070"/>
                </a:solidFill>
                <a:latin typeface="Calibri"/>
                <a:ea typeface="Calibri"/>
                <a:cs typeface="Calibri"/>
                <a:sym typeface="Calibri"/>
              </a:rPr>
              <a:t> </a:t>
            </a:r>
            <a:endParaRPr sz="2400" b="1" i="0" u="none" strike="noStrike" cap="none" dirty="0">
              <a:solidFill>
                <a:srgbClr val="757070"/>
              </a:solidFill>
              <a:latin typeface="Calibri"/>
              <a:ea typeface="Calibri"/>
              <a:cs typeface="Calibri"/>
              <a:sym typeface="Calibri"/>
            </a:endParaRPr>
          </a:p>
          <a:p>
            <a:pPr marL="50798" marR="0" lvl="0" indent="0" algn="l" rtl="0">
              <a:lnSpc>
                <a:spcPct val="90000"/>
              </a:lnSpc>
              <a:spcBef>
                <a:spcPts val="750"/>
              </a:spcBef>
              <a:spcAft>
                <a:spcPts val="0"/>
              </a:spcAft>
              <a:buClr>
                <a:schemeClr val="dk1"/>
              </a:buClr>
              <a:buSzPts val="2800"/>
              <a:buFont typeface="Arial"/>
              <a:buNone/>
            </a:pPr>
            <a:endParaRPr sz="600" b="1" dirty="0">
              <a:solidFill>
                <a:srgbClr val="757070"/>
              </a:solidFill>
            </a:endParaRPr>
          </a:p>
          <a:p>
            <a:pPr marL="50797" marR="0" lvl="0" indent="0" algn="ctr" rtl="0">
              <a:lnSpc>
                <a:spcPct val="90000"/>
              </a:lnSpc>
              <a:spcBef>
                <a:spcPts val="750"/>
              </a:spcBef>
              <a:spcAft>
                <a:spcPts val="0"/>
              </a:spcAft>
              <a:buClr>
                <a:schemeClr val="dk1"/>
              </a:buClr>
              <a:buSzPts val="2800"/>
              <a:buFont typeface="Arial"/>
              <a:buNone/>
            </a:pPr>
            <a:r>
              <a:rPr lang="en-GB" sz="2400" b="0" u="none" strike="noStrike" cap="none" dirty="0">
                <a:solidFill>
                  <a:schemeClr val="dk1"/>
                </a:solidFill>
                <a:latin typeface="Calibri"/>
                <a:ea typeface="Calibri"/>
                <a:cs typeface="Calibri"/>
                <a:sym typeface="Calibri"/>
              </a:rPr>
              <a:t> </a:t>
            </a:r>
            <a:r>
              <a:rPr lang="en-GB" sz="2800" b="1" dirty="0">
                <a:solidFill>
                  <a:schemeClr val="accent2"/>
                </a:solidFill>
              </a:rPr>
              <a:t>A coach for children and a </a:t>
            </a:r>
            <a:r>
              <a:rPr lang="en-GB" sz="2800" b="1" dirty="0" smtClean="0">
                <a:solidFill>
                  <a:schemeClr val="accent2"/>
                </a:solidFill>
              </a:rPr>
              <a:t>helping hand </a:t>
            </a:r>
            <a:r>
              <a:rPr lang="en-GB" sz="2800" b="1" dirty="0">
                <a:solidFill>
                  <a:schemeClr val="accent2"/>
                </a:solidFill>
              </a:rPr>
              <a:t>to teachers</a:t>
            </a:r>
            <a:endParaRPr sz="2800" b="1" dirty="0"/>
          </a:p>
          <a:p>
            <a:pPr marL="50798" marR="0" lvl="0" indent="0" algn="l" rtl="0">
              <a:lnSpc>
                <a:spcPct val="90000"/>
              </a:lnSpc>
              <a:spcBef>
                <a:spcPts val="750"/>
              </a:spcBef>
              <a:spcAft>
                <a:spcPts val="0"/>
              </a:spcAft>
              <a:buClr>
                <a:schemeClr val="dk1"/>
              </a:buClr>
              <a:buSzPts val="2800"/>
              <a:buFont typeface="Arial"/>
              <a:buNone/>
            </a:pPr>
            <a:endParaRPr sz="2400" dirty="0"/>
          </a:p>
        </p:txBody>
      </p:sp>
      <p:pic>
        <p:nvPicPr>
          <p:cNvPr id="344" name="Google Shape;344;p57"/>
          <p:cNvPicPr preferRelativeResize="0"/>
          <p:nvPr/>
        </p:nvPicPr>
        <p:blipFill rotWithShape="1">
          <a:blip r:embed="rId5">
            <a:alphaModFix/>
          </a:blip>
          <a:srcRect/>
          <a:stretch/>
        </p:blipFill>
        <p:spPr>
          <a:xfrm>
            <a:off x="6690690" y="338931"/>
            <a:ext cx="2063670" cy="91780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75"/>
          <p:cNvPicPr preferRelativeResize="0"/>
          <p:nvPr/>
        </p:nvPicPr>
        <p:blipFill>
          <a:blip r:embed="rId3">
            <a:alphaModFix/>
          </a:blip>
          <a:stretch>
            <a:fillRect/>
          </a:stretch>
        </p:blipFill>
        <p:spPr>
          <a:xfrm rot="-235310">
            <a:off x="6176834" y="2413230"/>
            <a:ext cx="3649233" cy="4006341"/>
          </a:xfrm>
          <a:prstGeom prst="rect">
            <a:avLst/>
          </a:prstGeom>
          <a:noFill/>
          <a:ln>
            <a:noFill/>
          </a:ln>
        </p:spPr>
      </p:pic>
      <p:pic>
        <p:nvPicPr>
          <p:cNvPr id="570" name="Google Shape;570;p75"/>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571" name="Google Shape;571;p75"/>
          <p:cNvSpPr txBox="1"/>
          <p:nvPr/>
        </p:nvSpPr>
        <p:spPr>
          <a:xfrm>
            <a:off x="304800" y="1114000"/>
            <a:ext cx="7923600" cy="1270500"/>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572" name="Google Shape;572;p75"/>
          <p:cNvSpPr txBox="1"/>
          <p:nvPr/>
        </p:nvSpPr>
        <p:spPr>
          <a:xfrm>
            <a:off x="457200" y="269325"/>
            <a:ext cx="70806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D7D31"/>
              </a:buClr>
              <a:buSzPts val="3600"/>
              <a:buFont typeface="Calibri"/>
              <a:buNone/>
            </a:pPr>
            <a:r>
              <a:rPr lang="en-GB" sz="3600" b="1" i="0" u="none" strike="noStrike" cap="none">
                <a:solidFill>
                  <a:srgbClr val="ED7D31"/>
                </a:solidFill>
                <a:latin typeface="Calibri"/>
                <a:ea typeface="Calibri"/>
                <a:cs typeface="Calibri"/>
                <a:sym typeface="Calibri"/>
              </a:rPr>
              <a:t>Automatic progress </a:t>
            </a:r>
            <a:endParaRPr sz="3600" b="1" i="0" u="none" strike="noStrike" cap="none">
              <a:solidFill>
                <a:srgbClr val="ED7D31"/>
              </a:solidFill>
              <a:latin typeface="Calibri"/>
              <a:ea typeface="Calibri"/>
              <a:cs typeface="Calibri"/>
              <a:sym typeface="Calibri"/>
            </a:endParaRPr>
          </a:p>
        </p:txBody>
      </p:sp>
      <p:pic>
        <p:nvPicPr>
          <p:cNvPr id="573" name="Google Shape;573;p75"/>
          <p:cNvPicPr preferRelativeResize="0"/>
          <p:nvPr/>
        </p:nvPicPr>
        <p:blipFill rotWithShape="1">
          <a:blip r:embed="rId5">
            <a:alphaModFix/>
          </a:blip>
          <a:srcRect/>
          <a:stretch/>
        </p:blipFill>
        <p:spPr>
          <a:xfrm>
            <a:off x="7465200" y="6385200"/>
            <a:ext cx="1678800" cy="472800"/>
          </a:xfrm>
          <a:prstGeom prst="rect">
            <a:avLst/>
          </a:prstGeom>
          <a:noFill/>
          <a:ln>
            <a:noFill/>
          </a:ln>
        </p:spPr>
      </p:pic>
      <p:sp>
        <p:nvSpPr>
          <p:cNvPr id="574" name="Google Shape;574;p75"/>
          <p:cNvSpPr txBox="1"/>
          <p:nvPr/>
        </p:nvSpPr>
        <p:spPr>
          <a:xfrm>
            <a:off x="10900" y="1061525"/>
            <a:ext cx="7923600" cy="1752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E36C09"/>
              </a:buClr>
              <a:buSzPts val="2400"/>
              <a:buFont typeface="Calibri"/>
              <a:buChar char="●"/>
            </a:pPr>
            <a:r>
              <a:rPr lang="en-GB" sz="2400">
                <a:latin typeface="Calibri"/>
                <a:ea typeface="Calibri"/>
                <a:cs typeface="Calibri"/>
                <a:sym typeface="Calibri"/>
              </a:rPr>
              <a:t>Students are automatically moved onto the next Oxford Level when they have met the required thresholds.</a:t>
            </a:r>
            <a:endParaRPr sz="2400">
              <a:latin typeface="Calibri"/>
              <a:ea typeface="Calibri"/>
              <a:cs typeface="Calibri"/>
              <a:sym typeface="Calibri"/>
            </a:endParaRPr>
          </a:p>
          <a:p>
            <a:pPr marL="457200" marR="0" lvl="0" indent="-381000" algn="l" rtl="0">
              <a:lnSpc>
                <a:spcPct val="115000"/>
              </a:lnSpc>
              <a:spcBef>
                <a:spcPts val="0"/>
              </a:spcBef>
              <a:spcAft>
                <a:spcPts val="0"/>
              </a:spcAft>
              <a:buClr>
                <a:srgbClr val="E36C09"/>
              </a:buClr>
              <a:buSzPts val="2400"/>
              <a:buFont typeface="Calibri"/>
              <a:buChar char="●"/>
            </a:pPr>
            <a:r>
              <a:rPr lang="en-GB" sz="2400">
                <a:latin typeface="Calibri"/>
                <a:ea typeface="Calibri"/>
                <a:cs typeface="Calibri"/>
                <a:sym typeface="Calibri"/>
              </a:rPr>
              <a:t>The current percentage threshold is 80% and the number of quizzes that need to be scored before move up occurs varies between Oxford Levels.</a:t>
            </a:r>
            <a:endParaRPr sz="2400">
              <a:latin typeface="Calibri"/>
              <a:ea typeface="Calibri"/>
              <a:cs typeface="Calibri"/>
              <a:sym typeface="Calibri"/>
            </a:endParaRPr>
          </a:p>
          <a:p>
            <a:pPr marL="457200" marR="0" lvl="0" indent="0" algn="l" rtl="0">
              <a:lnSpc>
                <a:spcPct val="115000"/>
              </a:lnSpc>
              <a:spcBef>
                <a:spcPts val="0"/>
              </a:spcBef>
              <a:spcAft>
                <a:spcPts val="0"/>
              </a:spcAft>
              <a:buNone/>
            </a:pPr>
            <a:endParaRPr sz="2400">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575" name="Google Shape;575;p75"/>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Automatic placement and progress</a:t>
            </a:r>
            <a:endParaRPr sz="2400" b="1">
              <a:solidFill>
                <a:srgbClr val="AEABAB"/>
              </a:solidFill>
              <a:latin typeface="Calibri"/>
              <a:ea typeface="Calibri"/>
              <a:cs typeface="Calibri"/>
              <a:sym typeface="Calibri"/>
            </a:endParaRPr>
          </a:p>
        </p:txBody>
      </p:sp>
      <p:sp>
        <p:nvSpPr>
          <p:cNvPr id="576" name="Google Shape;576;p75"/>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4</a:t>
            </a:r>
            <a:endParaRPr sz="1700" b="1">
              <a:solidFill>
                <a:srgbClr val="FFFFFF"/>
              </a:solidFill>
              <a:latin typeface="Calibri"/>
              <a:ea typeface="Calibri"/>
              <a:cs typeface="Calibri"/>
              <a:sym typeface="Calibri"/>
            </a:endParaRPr>
          </a:p>
        </p:txBody>
      </p:sp>
      <p:sp>
        <p:nvSpPr>
          <p:cNvPr id="577" name="Google Shape;577;p75"/>
          <p:cNvSpPr txBox="1"/>
          <p:nvPr/>
        </p:nvSpPr>
        <p:spPr>
          <a:xfrm>
            <a:off x="130000" y="3190050"/>
            <a:ext cx="6814500" cy="1752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E36C09"/>
              </a:buClr>
              <a:buSzPts val="2400"/>
              <a:buFont typeface="Calibri"/>
              <a:buChar char="●"/>
            </a:pPr>
            <a:r>
              <a:rPr lang="en-GB" sz="2400">
                <a:latin typeface="Calibri"/>
                <a:ea typeface="Calibri"/>
                <a:cs typeface="Calibri"/>
                <a:sym typeface="Calibri"/>
              </a:rPr>
              <a:t>Teachers are alerted when students have met the thresholds to move level and they can approve, delay or ignore the recommendation (in the event of no response the student will be moved automatically in 2 weeks).</a:t>
            </a:r>
            <a:endParaRPr sz="2400">
              <a:latin typeface="Calibri"/>
              <a:ea typeface="Calibri"/>
              <a:cs typeface="Calibri"/>
              <a:sym typeface="Calibri"/>
            </a:endParaRPr>
          </a:p>
          <a:p>
            <a:pPr marL="457200" marR="0" lvl="0" indent="-381000" algn="l" rtl="0">
              <a:lnSpc>
                <a:spcPct val="115000"/>
              </a:lnSpc>
              <a:spcBef>
                <a:spcPts val="0"/>
              </a:spcBef>
              <a:spcAft>
                <a:spcPts val="0"/>
              </a:spcAft>
              <a:buClr>
                <a:srgbClr val="E36C09"/>
              </a:buClr>
              <a:buSzPts val="2400"/>
              <a:buFont typeface="Calibri"/>
              <a:buChar char="●"/>
            </a:pPr>
            <a:r>
              <a:rPr lang="en-GB" sz="2400">
                <a:latin typeface="Calibri"/>
                <a:ea typeface="Calibri"/>
                <a:cs typeface="Calibri"/>
                <a:sym typeface="Calibri"/>
              </a:rPr>
              <a:t>Students can also move down based on sustained poor performance in quizzes.</a:t>
            </a:r>
            <a:endParaRPr sz="2400">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a:solidFill>
                <a:srgbClr val="ED7D3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76"/>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583" name="Google Shape;583;p76"/>
          <p:cNvSpPr txBox="1"/>
          <p:nvPr/>
        </p:nvSpPr>
        <p:spPr>
          <a:xfrm>
            <a:off x="304800" y="269325"/>
            <a:ext cx="68097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i="0" u="none" strike="noStrike" cap="none">
                <a:solidFill>
                  <a:srgbClr val="E36C09"/>
                </a:solidFill>
                <a:latin typeface="Calibri"/>
                <a:ea typeface="Calibri"/>
                <a:cs typeface="Calibri"/>
                <a:sym typeface="Calibri"/>
              </a:rPr>
              <a:t>Automatic placement and progress: </a:t>
            </a:r>
            <a:r>
              <a:rPr lang="en-GB" sz="3600" b="1">
                <a:solidFill>
                  <a:srgbClr val="E36C09"/>
                </a:solidFill>
                <a:latin typeface="Calibri"/>
                <a:ea typeface="Calibri"/>
                <a:cs typeface="Calibri"/>
                <a:sym typeface="Calibri"/>
              </a:rPr>
              <a:t>b</a:t>
            </a:r>
            <a:r>
              <a:rPr lang="en-GB" sz="3600" b="1" i="0" u="none" strike="noStrike" cap="none">
                <a:solidFill>
                  <a:srgbClr val="E36C09"/>
                </a:solidFill>
                <a:latin typeface="Calibri"/>
                <a:ea typeface="Calibri"/>
                <a:cs typeface="Calibri"/>
                <a:sym typeface="Calibri"/>
              </a:rPr>
              <a:t>enefits</a:t>
            </a:r>
            <a:endParaRPr sz="3600" b="1" i="0" u="none" strike="noStrike" cap="none">
              <a:solidFill>
                <a:srgbClr val="E36C09"/>
              </a:solidFill>
              <a:latin typeface="Calibri"/>
              <a:ea typeface="Calibri"/>
              <a:cs typeface="Calibri"/>
              <a:sym typeface="Calibri"/>
            </a:endParaRPr>
          </a:p>
        </p:txBody>
      </p:sp>
      <p:pic>
        <p:nvPicPr>
          <p:cNvPr id="584" name="Google Shape;584;p76"/>
          <p:cNvPicPr preferRelativeResize="0"/>
          <p:nvPr/>
        </p:nvPicPr>
        <p:blipFill rotWithShape="1">
          <a:blip r:embed="rId4">
            <a:alphaModFix/>
          </a:blip>
          <a:srcRect/>
          <a:stretch/>
        </p:blipFill>
        <p:spPr>
          <a:xfrm>
            <a:off x="7465200" y="6385200"/>
            <a:ext cx="1678800" cy="472800"/>
          </a:xfrm>
          <a:prstGeom prst="rect">
            <a:avLst/>
          </a:prstGeom>
          <a:noFill/>
          <a:ln>
            <a:noFill/>
          </a:ln>
        </p:spPr>
      </p:pic>
      <p:sp>
        <p:nvSpPr>
          <p:cNvPr id="585" name="Google Shape;585;p76"/>
          <p:cNvSpPr/>
          <p:nvPr/>
        </p:nvSpPr>
        <p:spPr>
          <a:xfrm>
            <a:off x="304800" y="1782625"/>
            <a:ext cx="2157600" cy="2121300"/>
          </a:xfrm>
          <a:prstGeom prst="ellipse">
            <a:avLst/>
          </a:prstGeom>
          <a:solidFill>
            <a:srgbClr val="ED7D31"/>
          </a:solidFill>
          <a:ln w="9525" cap="flat" cmpd="sng">
            <a:solidFill>
              <a:srgbClr val="ED7D31"/>
            </a:solidFill>
            <a:prstDash val="solid"/>
            <a:round/>
            <a:headEnd type="none" w="sm" len="sm"/>
            <a:tailEnd type="none" w="sm" len="sm"/>
          </a:ln>
          <a:effectLst>
            <a:outerShdw blurRad="57150" dist="95250" dir="5400000" algn="bl" rotWithShape="0">
              <a:srgbClr val="000000">
                <a:alpha val="6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FFFFFF"/>
                </a:solidFill>
              </a:rPr>
              <a:t>Quicker to enroll students at the start</a:t>
            </a:r>
            <a:endParaRPr sz="2000" b="1">
              <a:solidFill>
                <a:srgbClr val="FFFFFF"/>
              </a:solidFill>
            </a:endParaRPr>
          </a:p>
        </p:txBody>
      </p:sp>
      <p:sp>
        <p:nvSpPr>
          <p:cNvPr id="586" name="Google Shape;586;p76"/>
          <p:cNvSpPr/>
          <p:nvPr/>
        </p:nvSpPr>
        <p:spPr>
          <a:xfrm>
            <a:off x="2976425" y="1785963"/>
            <a:ext cx="2157600" cy="2121300"/>
          </a:xfrm>
          <a:prstGeom prst="ellipse">
            <a:avLst/>
          </a:prstGeom>
          <a:solidFill>
            <a:srgbClr val="ED7D31"/>
          </a:solidFill>
          <a:ln w="9525" cap="flat" cmpd="sng">
            <a:solidFill>
              <a:srgbClr val="ED7D31"/>
            </a:solidFill>
            <a:prstDash val="solid"/>
            <a:round/>
            <a:headEnd type="none" w="sm" len="sm"/>
            <a:tailEnd type="none" w="sm" len="sm"/>
          </a:ln>
          <a:effectLst>
            <a:outerShdw blurRad="57150" dist="95250" dir="5400000" algn="bl" rotWithShape="0">
              <a:srgbClr val="000000">
                <a:alpha val="6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FFFFFF"/>
                </a:solidFill>
              </a:rPr>
              <a:t>Teachers don’t need to assign books</a:t>
            </a:r>
            <a:endParaRPr sz="2000" b="1">
              <a:solidFill>
                <a:srgbClr val="FFFFFF"/>
              </a:solidFill>
            </a:endParaRPr>
          </a:p>
        </p:txBody>
      </p:sp>
      <p:sp>
        <p:nvSpPr>
          <p:cNvPr id="587" name="Google Shape;587;p76"/>
          <p:cNvSpPr/>
          <p:nvPr/>
        </p:nvSpPr>
        <p:spPr>
          <a:xfrm>
            <a:off x="5636200" y="1785975"/>
            <a:ext cx="2157600" cy="2121300"/>
          </a:xfrm>
          <a:prstGeom prst="ellipse">
            <a:avLst/>
          </a:prstGeom>
          <a:solidFill>
            <a:srgbClr val="ED7D31"/>
          </a:solidFill>
          <a:ln w="9525" cap="flat" cmpd="sng">
            <a:solidFill>
              <a:srgbClr val="ED7D31"/>
            </a:solidFill>
            <a:prstDash val="solid"/>
            <a:round/>
            <a:headEnd type="none" w="sm" len="sm"/>
            <a:tailEnd type="none" w="sm" len="sm"/>
          </a:ln>
          <a:effectLst>
            <a:outerShdw blurRad="57150" dist="95250" dir="5400000" algn="bl" rotWithShape="0">
              <a:srgbClr val="000000">
                <a:alpha val="6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rgbClr val="FFFFFF"/>
                </a:solidFill>
              </a:rPr>
              <a:t>No child left waiting for books</a:t>
            </a:r>
            <a:endParaRPr sz="2000" b="1">
              <a:solidFill>
                <a:srgbClr val="FFFFFF"/>
              </a:solidFill>
            </a:endParaRPr>
          </a:p>
        </p:txBody>
      </p:sp>
      <p:sp>
        <p:nvSpPr>
          <p:cNvPr id="588" name="Google Shape;588;p76"/>
          <p:cNvSpPr/>
          <p:nvPr/>
        </p:nvSpPr>
        <p:spPr>
          <a:xfrm>
            <a:off x="2518150" y="2585100"/>
            <a:ext cx="404100" cy="472800"/>
          </a:xfrm>
          <a:prstGeom prst="mathPlus">
            <a:avLst>
              <a:gd name="adj1" fmla="val 23520"/>
            </a:avLst>
          </a:prstGeom>
          <a:solidFill>
            <a:srgbClr val="ED7D31"/>
          </a:solidFill>
          <a:ln w="9525" cap="flat" cmpd="sng">
            <a:solidFill>
              <a:srgbClr val="ED7D3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6"/>
          <p:cNvSpPr/>
          <p:nvPr/>
        </p:nvSpPr>
        <p:spPr>
          <a:xfrm>
            <a:off x="5183063" y="2585100"/>
            <a:ext cx="404100" cy="472800"/>
          </a:xfrm>
          <a:prstGeom prst="mathPlus">
            <a:avLst>
              <a:gd name="adj1" fmla="val 23520"/>
            </a:avLst>
          </a:prstGeom>
          <a:solidFill>
            <a:srgbClr val="ED7D31"/>
          </a:solidFill>
          <a:ln w="9525" cap="flat" cmpd="sng">
            <a:solidFill>
              <a:srgbClr val="ED7D3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6"/>
          <p:cNvSpPr/>
          <p:nvPr/>
        </p:nvSpPr>
        <p:spPr>
          <a:xfrm>
            <a:off x="8129825" y="2533050"/>
            <a:ext cx="683700" cy="576900"/>
          </a:xfrm>
          <a:prstGeom prst="mathEqual">
            <a:avLst>
              <a:gd name="adj1" fmla="val 23520"/>
              <a:gd name="adj2" fmla="val 11760"/>
            </a:avLst>
          </a:prstGeom>
          <a:solidFill>
            <a:srgbClr val="ED7D31"/>
          </a:solidFill>
          <a:ln w="9525" cap="flat" cmpd="sng">
            <a:solidFill>
              <a:srgbClr val="ED7D3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6"/>
          <p:cNvSpPr/>
          <p:nvPr/>
        </p:nvSpPr>
        <p:spPr>
          <a:xfrm>
            <a:off x="2623525" y="4228000"/>
            <a:ext cx="3180300" cy="1908000"/>
          </a:xfrm>
          <a:prstGeom prst="ellipse">
            <a:avLst/>
          </a:prstGeom>
          <a:solidFill>
            <a:srgbClr val="ED7D31"/>
          </a:solidFill>
          <a:ln w="9525" cap="flat" cmpd="sng">
            <a:solidFill>
              <a:srgbClr val="ED7D31"/>
            </a:solidFill>
            <a:prstDash val="solid"/>
            <a:round/>
            <a:headEnd type="none" w="sm" len="sm"/>
            <a:tailEnd type="none" w="sm" len="sm"/>
          </a:ln>
          <a:effectLst>
            <a:outerShdw blurRad="57150" dist="95250" dir="5400000" algn="bl" rotWithShape="0">
              <a:srgbClr val="000000">
                <a:alpha val="6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FFFFFF"/>
                </a:solidFill>
              </a:rPr>
              <a:t>Saves you time</a:t>
            </a:r>
            <a:endParaRPr sz="3500" b="1">
              <a:solidFill>
                <a:srgbClr val="FFFFFF"/>
              </a:solidFill>
            </a:endParaRPr>
          </a:p>
        </p:txBody>
      </p:sp>
      <p:sp>
        <p:nvSpPr>
          <p:cNvPr id="592" name="Google Shape;592;p76"/>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Automatic placement and progress</a:t>
            </a:r>
            <a:endParaRPr sz="2400" b="1">
              <a:solidFill>
                <a:srgbClr val="AEABAB"/>
              </a:solidFill>
              <a:latin typeface="Calibri"/>
              <a:ea typeface="Calibri"/>
              <a:cs typeface="Calibri"/>
              <a:sym typeface="Calibri"/>
            </a:endParaRPr>
          </a:p>
        </p:txBody>
      </p:sp>
      <p:sp>
        <p:nvSpPr>
          <p:cNvPr id="593" name="Google Shape;593;p76"/>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4</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7"/>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0" name="Google Shape;600;p77"/>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601" name="Google Shape;601;p77"/>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602" name="Google Shape;602;p77"/>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Performance reporting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3" name="Google Shape;603;p77"/>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04" name="Google Shape;604;p77"/>
          <p:cNvSpPr txBox="1"/>
          <p:nvPr/>
        </p:nvSpPr>
        <p:spPr>
          <a:xfrm>
            <a:off x="1584475" y="34030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Calibri"/>
                <a:ea typeface="Calibri"/>
                <a:cs typeface="Calibri"/>
                <a:sym typeface="Calibri"/>
              </a:rPr>
              <a:t>The reporting area shows performance against attainment, progress and engagement. There are top-level class views and school views, plus detailed views for individual students. </a:t>
            </a:r>
            <a:endParaRPr sz="2400">
              <a:solidFill>
                <a:srgbClr val="FFFFFF"/>
              </a:solidFill>
              <a:latin typeface="Calibri"/>
              <a:ea typeface="Calibri"/>
              <a:cs typeface="Calibri"/>
              <a:sym typeface="Calibri"/>
            </a:endParaRPr>
          </a:p>
          <a:p>
            <a:pPr marL="0" lvl="0" indent="0" algn="l" rtl="0">
              <a:spcBef>
                <a:spcPts val="0"/>
              </a:spcBef>
              <a:spcAft>
                <a:spcPts val="0"/>
              </a:spcAft>
              <a:buNone/>
            </a:pPr>
            <a:endParaRPr sz="2400">
              <a:solidFill>
                <a:srgbClr val="FFFFFF"/>
              </a:solidFill>
              <a:latin typeface="Calibri"/>
              <a:ea typeface="Calibri"/>
              <a:cs typeface="Calibri"/>
              <a:sym typeface="Calibri"/>
            </a:endParaRPr>
          </a:p>
          <a:p>
            <a:pPr marL="0" lvl="0" indent="0" algn="l" rtl="0">
              <a:spcBef>
                <a:spcPts val="0"/>
              </a:spcBef>
              <a:spcAft>
                <a:spcPts val="0"/>
              </a:spcAft>
              <a:buNone/>
            </a:pPr>
            <a:r>
              <a:rPr lang="en-GB" sz="2400">
                <a:solidFill>
                  <a:srgbClr val="FFFFFF"/>
                </a:solidFill>
                <a:latin typeface="Calibri"/>
                <a:ea typeface="Calibri"/>
                <a:cs typeface="Calibri"/>
                <a:sym typeface="Calibri"/>
              </a:rPr>
              <a:t>For step by step videos of the reporting area go to [direct link to be embedded]</a:t>
            </a:r>
            <a:endParaRPr sz="2400">
              <a:solidFill>
                <a:srgbClr val="FFFFFF"/>
              </a:solidFill>
              <a:latin typeface="Calibri"/>
              <a:ea typeface="Calibri"/>
              <a:cs typeface="Calibri"/>
              <a:sym typeface="Calibri"/>
            </a:endParaRPr>
          </a:p>
        </p:txBody>
      </p:sp>
      <p:sp>
        <p:nvSpPr>
          <p:cNvPr id="605" name="Google Shape;605;p77"/>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5</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78"/>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611" name="Google Shape;611;p78"/>
          <p:cNvSpPr txBox="1"/>
          <p:nvPr/>
        </p:nvSpPr>
        <p:spPr>
          <a:xfrm>
            <a:off x="3048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i="0" u="none" strike="noStrike" cap="none">
                <a:solidFill>
                  <a:srgbClr val="E36C09"/>
                </a:solidFill>
                <a:latin typeface="Calibri"/>
                <a:ea typeface="Calibri"/>
                <a:cs typeface="Calibri"/>
                <a:sym typeface="Calibri"/>
              </a:rPr>
              <a:t>Performance reporting </a:t>
            </a:r>
            <a:endParaRPr sz="3600" b="1" i="0" u="none" strike="noStrike" cap="none">
              <a:solidFill>
                <a:srgbClr val="E36C09"/>
              </a:solidFill>
              <a:latin typeface="Calibri"/>
              <a:ea typeface="Calibri"/>
              <a:cs typeface="Calibri"/>
              <a:sym typeface="Calibri"/>
            </a:endParaRPr>
          </a:p>
        </p:txBody>
      </p:sp>
      <p:sp>
        <p:nvSpPr>
          <p:cNvPr id="612" name="Google Shape;612;p78"/>
          <p:cNvSpPr txBox="1"/>
          <p:nvPr/>
        </p:nvSpPr>
        <p:spPr>
          <a:xfrm>
            <a:off x="1363750" y="993650"/>
            <a:ext cx="5904300" cy="106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1" i="0" u="none" strike="noStrike" cap="none">
              <a:solidFill>
                <a:schemeClr val="accent2"/>
              </a:solidFill>
              <a:latin typeface="Calibri"/>
              <a:ea typeface="Calibri"/>
              <a:cs typeface="Calibri"/>
              <a:sym typeface="Calibri"/>
            </a:endParaRPr>
          </a:p>
        </p:txBody>
      </p:sp>
      <p:pic>
        <p:nvPicPr>
          <p:cNvPr id="613" name="Google Shape;613;p78"/>
          <p:cNvPicPr preferRelativeResize="0"/>
          <p:nvPr/>
        </p:nvPicPr>
        <p:blipFill rotWithShape="1">
          <a:blip r:embed="rId4">
            <a:alphaModFix/>
          </a:blip>
          <a:srcRect/>
          <a:stretch/>
        </p:blipFill>
        <p:spPr>
          <a:xfrm>
            <a:off x="7465204" y="6385203"/>
            <a:ext cx="1678800" cy="472800"/>
          </a:xfrm>
          <a:prstGeom prst="rect">
            <a:avLst/>
          </a:prstGeom>
          <a:noFill/>
          <a:ln>
            <a:noFill/>
          </a:ln>
        </p:spPr>
      </p:pic>
      <p:pic>
        <p:nvPicPr>
          <p:cNvPr id="614" name="Google Shape;614;p78"/>
          <p:cNvPicPr preferRelativeResize="0"/>
          <p:nvPr/>
        </p:nvPicPr>
        <p:blipFill>
          <a:blip r:embed="rId5">
            <a:alphaModFix/>
          </a:blip>
          <a:stretch>
            <a:fillRect/>
          </a:stretch>
        </p:blipFill>
        <p:spPr>
          <a:xfrm>
            <a:off x="1147054" y="1341250"/>
            <a:ext cx="6947284" cy="1766050"/>
          </a:xfrm>
          <a:prstGeom prst="rect">
            <a:avLst/>
          </a:prstGeom>
          <a:noFill/>
          <a:ln w="28575" cap="flat" cmpd="sng">
            <a:solidFill>
              <a:srgbClr val="ED7D31"/>
            </a:solidFill>
            <a:prstDash val="solid"/>
            <a:round/>
            <a:headEnd type="none" w="sm" len="sm"/>
            <a:tailEnd type="none" w="sm" len="sm"/>
          </a:ln>
        </p:spPr>
      </p:pic>
      <p:sp>
        <p:nvSpPr>
          <p:cNvPr id="615" name="Google Shape;615;p78"/>
          <p:cNvSpPr/>
          <p:nvPr/>
        </p:nvSpPr>
        <p:spPr>
          <a:xfrm>
            <a:off x="390975" y="3429000"/>
            <a:ext cx="2639700" cy="2292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Attainment shows the % of student whose Oxford Level matches or exceeds the expectation for their year group at current point in school year </a:t>
            </a:r>
            <a:endParaRPr sz="1800" b="1" i="0" u="none" strike="noStrike" cap="none">
              <a:solidFill>
                <a:schemeClr val="lt1"/>
              </a:solidFill>
              <a:latin typeface="Calibri"/>
              <a:ea typeface="Calibri"/>
              <a:cs typeface="Calibri"/>
              <a:sym typeface="Calibri"/>
            </a:endParaRPr>
          </a:p>
        </p:txBody>
      </p:sp>
      <p:sp>
        <p:nvSpPr>
          <p:cNvPr id="616" name="Google Shape;616;p78"/>
          <p:cNvSpPr/>
          <p:nvPr/>
        </p:nvSpPr>
        <p:spPr>
          <a:xfrm>
            <a:off x="3235300" y="3418525"/>
            <a:ext cx="2639700" cy="23028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Progress shows the % of students moving through their current level at the expected rate (based on quiz scores above 80% and time at level). </a:t>
            </a:r>
            <a:endParaRPr sz="1800" b="1" i="0" u="none" strike="noStrike" cap="none">
              <a:solidFill>
                <a:schemeClr val="lt1"/>
              </a:solidFill>
              <a:latin typeface="Calibri"/>
              <a:ea typeface="Calibri"/>
              <a:cs typeface="Calibri"/>
              <a:sym typeface="Calibri"/>
            </a:endParaRPr>
          </a:p>
        </p:txBody>
      </p:sp>
      <p:sp>
        <p:nvSpPr>
          <p:cNvPr id="617" name="Google Shape;617;p78"/>
          <p:cNvSpPr/>
          <p:nvPr/>
        </p:nvSpPr>
        <p:spPr>
          <a:xfrm>
            <a:off x="6079625" y="3418525"/>
            <a:ext cx="2639700" cy="2292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Engagement shows the % of students who have logged in at least once in the past 7 days </a:t>
            </a:r>
            <a:endParaRPr sz="1800" b="1" i="0" u="none" strike="noStrike" cap="none">
              <a:solidFill>
                <a:schemeClr val="lt1"/>
              </a:solidFill>
              <a:latin typeface="Calibri"/>
              <a:ea typeface="Calibri"/>
              <a:cs typeface="Calibri"/>
              <a:sym typeface="Calibri"/>
            </a:endParaRPr>
          </a:p>
        </p:txBody>
      </p:sp>
      <p:cxnSp>
        <p:nvCxnSpPr>
          <p:cNvPr id="618" name="Google Shape;618;p78"/>
          <p:cNvCxnSpPr>
            <a:stCxn id="615" idx="0"/>
          </p:cNvCxnSpPr>
          <p:nvPr/>
        </p:nvCxnSpPr>
        <p:spPr>
          <a:xfrm rot="10800000" flipH="1">
            <a:off x="1710825" y="2924100"/>
            <a:ext cx="3600" cy="504900"/>
          </a:xfrm>
          <a:prstGeom prst="straightConnector1">
            <a:avLst/>
          </a:prstGeom>
          <a:noFill/>
          <a:ln w="28575" cap="flat" cmpd="sng">
            <a:solidFill>
              <a:srgbClr val="ED7D31"/>
            </a:solidFill>
            <a:prstDash val="solid"/>
            <a:round/>
            <a:headEnd type="none" w="med" len="med"/>
            <a:tailEnd type="triangle" w="med" len="med"/>
          </a:ln>
        </p:spPr>
      </p:cxnSp>
      <p:cxnSp>
        <p:nvCxnSpPr>
          <p:cNvPr id="619" name="Google Shape;619;p78"/>
          <p:cNvCxnSpPr/>
          <p:nvPr/>
        </p:nvCxnSpPr>
        <p:spPr>
          <a:xfrm rot="10800000" flipH="1">
            <a:off x="4555150" y="2962225"/>
            <a:ext cx="1800" cy="532500"/>
          </a:xfrm>
          <a:prstGeom prst="straightConnector1">
            <a:avLst/>
          </a:prstGeom>
          <a:noFill/>
          <a:ln w="28575" cap="flat" cmpd="sng">
            <a:solidFill>
              <a:srgbClr val="ED7D31"/>
            </a:solidFill>
            <a:prstDash val="solid"/>
            <a:round/>
            <a:headEnd type="none" w="med" len="med"/>
            <a:tailEnd type="triangle" w="med" len="med"/>
          </a:ln>
        </p:spPr>
      </p:cxnSp>
      <p:cxnSp>
        <p:nvCxnSpPr>
          <p:cNvPr id="620" name="Google Shape;620;p78"/>
          <p:cNvCxnSpPr/>
          <p:nvPr/>
        </p:nvCxnSpPr>
        <p:spPr>
          <a:xfrm rot="10800000" flipH="1">
            <a:off x="7344250" y="2954900"/>
            <a:ext cx="3600" cy="504900"/>
          </a:xfrm>
          <a:prstGeom prst="straightConnector1">
            <a:avLst/>
          </a:prstGeom>
          <a:noFill/>
          <a:ln w="28575" cap="flat" cmpd="sng">
            <a:solidFill>
              <a:srgbClr val="ED7D31"/>
            </a:solidFill>
            <a:prstDash val="solid"/>
            <a:round/>
            <a:headEnd type="none" w="med" len="med"/>
            <a:tailEnd type="triangle" w="med" len="med"/>
          </a:ln>
        </p:spPr>
      </p:cxnSp>
      <p:sp>
        <p:nvSpPr>
          <p:cNvPr id="621" name="Google Shape;621;p78"/>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Performance reporting</a:t>
            </a:r>
            <a:endParaRPr sz="2400" b="1">
              <a:solidFill>
                <a:srgbClr val="AEABAB"/>
              </a:solidFill>
              <a:latin typeface="Calibri"/>
              <a:ea typeface="Calibri"/>
              <a:cs typeface="Calibri"/>
              <a:sym typeface="Calibri"/>
            </a:endParaRPr>
          </a:p>
        </p:txBody>
      </p:sp>
      <p:sp>
        <p:nvSpPr>
          <p:cNvPr id="622" name="Google Shape;622;p78"/>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9"/>
          <p:cNvPicPr preferRelativeResize="0"/>
          <p:nvPr/>
        </p:nvPicPr>
        <p:blipFill>
          <a:blip r:embed="rId3">
            <a:alphaModFix/>
          </a:blip>
          <a:stretch>
            <a:fillRect/>
          </a:stretch>
        </p:blipFill>
        <p:spPr>
          <a:xfrm>
            <a:off x="767112" y="2722125"/>
            <a:ext cx="5949488" cy="3540100"/>
          </a:xfrm>
          <a:prstGeom prst="rect">
            <a:avLst/>
          </a:prstGeom>
          <a:noFill/>
          <a:ln w="28575" cap="flat" cmpd="sng">
            <a:solidFill>
              <a:srgbClr val="ED7D31"/>
            </a:solidFill>
            <a:prstDash val="solid"/>
            <a:round/>
            <a:headEnd type="none" w="sm" len="sm"/>
            <a:tailEnd type="none" w="sm" len="sm"/>
          </a:ln>
        </p:spPr>
      </p:pic>
      <p:pic>
        <p:nvPicPr>
          <p:cNvPr id="628" name="Google Shape;628;p79"/>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629" name="Google Shape;629;p79"/>
          <p:cNvSpPr txBox="1"/>
          <p:nvPr/>
        </p:nvSpPr>
        <p:spPr>
          <a:xfrm>
            <a:off x="2286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i="0" u="none" strike="noStrike" cap="none">
                <a:solidFill>
                  <a:srgbClr val="E36C09"/>
                </a:solidFill>
                <a:latin typeface="Calibri"/>
                <a:ea typeface="Calibri"/>
                <a:cs typeface="Calibri"/>
                <a:sym typeface="Calibri"/>
              </a:rPr>
              <a:t>Class report: </a:t>
            </a:r>
            <a:r>
              <a:rPr lang="en-GB" sz="3600" b="1">
                <a:solidFill>
                  <a:srgbClr val="E36C09"/>
                </a:solidFill>
                <a:latin typeface="Calibri"/>
                <a:ea typeface="Calibri"/>
                <a:cs typeface="Calibri"/>
                <a:sym typeface="Calibri"/>
              </a:rPr>
              <a:t>student dashboard</a:t>
            </a:r>
            <a:r>
              <a:rPr lang="en-GB" sz="3600" b="1" i="0" u="none" strike="noStrike" cap="none">
                <a:solidFill>
                  <a:srgbClr val="E36C09"/>
                </a:solidFill>
                <a:latin typeface="Calibri"/>
                <a:ea typeface="Calibri"/>
                <a:cs typeface="Calibri"/>
                <a:sym typeface="Calibri"/>
              </a:rPr>
              <a:t> </a:t>
            </a:r>
            <a:endParaRPr sz="3600" b="1" i="0" u="none" strike="noStrike" cap="none">
              <a:solidFill>
                <a:srgbClr val="E36C09"/>
              </a:solidFill>
              <a:latin typeface="Calibri"/>
              <a:ea typeface="Calibri"/>
              <a:cs typeface="Calibri"/>
              <a:sym typeface="Calibri"/>
            </a:endParaRPr>
          </a:p>
        </p:txBody>
      </p:sp>
      <p:pic>
        <p:nvPicPr>
          <p:cNvPr id="630" name="Google Shape;630;p79"/>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631" name="Google Shape;631;p79"/>
          <p:cNvSpPr/>
          <p:nvPr/>
        </p:nvSpPr>
        <p:spPr>
          <a:xfrm>
            <a:off x="1858143" y="1070263"/>
            <a:ext cx="18231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Blue boxes = previous Oxford Level</a:t>
            </a:r>
            <a:r>
              <a:rPr lang="en-GB" sz="1800" b="1">
                <a:solidFill>
                  <a:schemeClr val="lt1"/>
                </a:solidFill>
                <a:latin typeface="Calibri"/>
                <a:ea typeface="Calibri"/>
                <a:cs typeface="Calibri"/>
                <a:sym typeface="Calibri"/>
              </a:rPr>
              <a:t>s</a:t>
            </a:r>
            <a:endParaRPr sz="1800" b="1" i="0" u="none" strike="noStrike" cap="none">
              <a:solidFill>
                <a:schemeClr val="lt1"/>
              </a:solidFill>
              <a:latin typeface="Calibri"/>
              <a:ea typeface="Calibri"/>
              <a:cs typeface="Calibri"/>
              <a:sym typeface="Calibri"/>
            </a:endParaRPr>
          </a:p>
        </p:txBody>
      </p:sp>
      <p:cxnSp>
        <p:nvCxnSpPr>
          <p:cNvPr id="632" name="Google Shape;632;p79"/>
          <p:cNvCxnSpPr>
            <a:stCxn id="631" idx="2"/>
          </p:cNvCxnSpPr>
          <p:nvPr/>
        </p:nvCxnSpPr>
        <p:spPr>
          <a:xfrm>
            <a:off x="2769693" y="2287363"/>
            <a:ext cx="2096400" cy="1536600"/>
          </a:xfrm>
          <a:prstGeom prst="straightConnector1">
            <a:avLst/>
          </a:prstGeom>
          <a:noFill/>
          <a:ln w="22225" cap="flat" cmpd="sng">
            <a:solidFill>
              <a:srgbClr val="E36C09"/>
            </a:solidFill>
            <a:prstDash val="solid"/>
            <a:round/>
            <a:headEnd type="none" w="sm" len="sm"/>
            <a:tailEnd type="stealth" w="med" len="med"/>
          </a:ln>
        </p:spPr>
      </p:cxnSp>
      <p:cxnSp>
        <p:nvCxnSpPr>
          <p:cNvPr id="633" name="Google Shape;633;p79"/>
          <p:cNvCxnSpPr/>
          <p:nvPr/>
        </p:nvCxnSpPr>
        <p:spPr>
          <a:xfrm>
            <a:off x="5318540" y="1491517"/>
            <a:ext cx="4200" cy="1230600"/>
          </a:xfrm>
          <a:prstGeom prst="straightConnector1">
            <a:avLst/>
          </a:prstGeom>
          <a:noFill/>
          <a:ln w="22225" cap="flat" cmpd="sng">
            <a:solidFill>
              <a:srgbClr val="E36C09"/>
            </a:solidFill>
            <a:prstDash val="solid"/>
            <a:round/>
            <a:headEnd type="none" w="sm" len="sm"/>
            <a:tailEnd type="stealth" w="med" len="med"/>
          </a:ln>
        </p:spPr>
      </p:cxnSp>
      <p:sp>
        <p:nvSpPr>
          <p:cNvPr id="634" name="Google Shape;634;p79"/>
          <p:cNvSpPr/>
          <p:nvPr/>
        </p:nvSpPr>
        <p:spPr>
          <a:xfrm>
            <a:off x="4428758" y="1088412"/>
            <a:ext cx="17796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Grey bar = Expected Oxford </a:t>
            </a:r>
            <a:r>
              <a:rPr lang="en-GB" sz="1800" b="1">
                <a:solidFill>
                  <a:schemeClr val="lt1"/>
                </a:solidFill>
                <a:latin typeface="Calibri"/>
                <a:ea typeface="Calibri"/>
                <a:cs typeface="Calibri"/>
                <a:sym typeface="Calibri"/>
              </a:rPr>
              <a:t>L</a:t>
            </a:r>
            <a:r>
              <a:rPr lang="en-GB" sz="1800" b="1" i="0" u="none" strike="noStrike" cap="none">
                <a:solidFill>
                  <a:schemeClr val="lt1"/>
                </a:solidFill>
                <a:latin typeface="Calibri"/>
                <a:ea typeface="Calibri"/>
                <a:cs typeface="Calibri"/>
                <a:sym typeface="Calibri"/>
              </a:rPr>
              <a:t>evel fo</a:t>
            </a:r>
            <a:r>
              <a:rPr lang="en-GB" sz="1800" b="1">
                <a:solidFill>
                  <a:schemeClr val="lt1"/>
                </a:solidFill>
                <a:latin typeface="Calibri"/>
                <a:ea typeface="Calibri"/>
                <a:cs typeface="Calibri"/>
                <a:sym typeface="Calibri"/>
              </a:rPr>
              <a:t>r ARE</a:t>
            </a:r>
            <a:endParaRPr sz="1800" b="1" i="0" u="none" strike="noStrike" cap="none">
              <a:solidFill>
                <a:schemeClr val="lt1"/>
              </a:solidFill>
              <a:latin typeface="Calibri"/>
              <a:ea typeface="Calibri"/>
              <a:cs typeface="Calibri"/>
              <a:sym typeface="Calibri"/>
            </a:endParaRPr>
          </a:p>
        </p:txBody>
      </p:sp>
      <p:sp>
        <p:nvSpPr>
          <p:cNvPr id="635" name="Google Shape;635;p79"/>
          <p:cNvSpPr/>
          <p:nvPr/>
        </p:nvSpPr>
        <p:spPr>
          <a:xfrm>
            <a:off x="7065250" y="2658375"/>
            <a:ext cx="1941000" cy="1832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Coloured box = </a:t>
            </a:r>
            <a:r>
              <a:rPr lang="en-GB" sz="1800" b="1">
                <a:solidFill>
                  <a:schemeClr val="lt1"/>
                </a:solidFill>
                <a:latin typeface="Calibri"/>
                <a:ea typeface="Calibri"/>
                <a:cs typeface="Calibri"/>
                <a:sym typeface="Calibri"/>
              </a:rPr>
              <a:t>c</a:t>
            </a:r>
            <a:r>
              <a:rPr lang="en-GB" sz="1800" b="1" i="0" u="none" strike="noStrike" cap="none">
                <a:solidFill>
                  <a:schemeClr val="lt1"/>
                </a:solidFill>
                <a:latin typeface="Calibri"/>
                <a:ea typeface="Calibri"/>
                <a:cs typeface="Calibri"/>
                <a:sym typeface="Calibri"/>
              </a:rPr>
              <a:t>urrent </a:t>
            </a:r>
            <a:r>
              <a:rPr lang="en-GB" sz="1800" b="1">
                <a:solidFill>
                  <a:schemeClr val="lt1"/>
                </a:solidFill>
                <a:latin typeface="Calibri"/>
                <a:ea typeface="Calibri"/>
                <a:cs typeface="Calibri"/>
                <a:sym typeface="Calibri"/>
              </a:rPr>
              <a:t>l</a:t>
            </a:r>
            <a:r>
              <a:rPr lang="en-GB" sz="1800" b="1" i="0" u="none" strike="noStrike" cap="none">
                <a:solidFill>
                  <a:schemeClr val="lt1"/>
                </a:solidFill>
                <a:latin typeface="Calibri"/>
                <a:ea typeface="Calibri"/>
                <a:cs typeface="Calibri"/>
                <a:sym typeface="Calibri"/>
              </a:rPr>
              <a:t>evel and RAG colour</a:t>
            </a:r>
            <a:r>
              <a:rPr lang="en-GB" sz="1800" b="1">
                <a:solidFill>
                  <a:schemeClr val="lt1"/>
                </a:solidFill>
                <a:latin typeface="Calibri"/>
                <a:ea typeface="Calibri"/>
                <a:cs typeface="Calibri"/>
                <a:sym typeface="Calibri"/>
              </a:rPr>
              <a:t>s </a:t>
            </a:r>
            <a:r>
              <a:rPr lang="en-GB" sz="1800" b="1" i="0" u="none" strike="noStrike" cap="none">
                <a:solidFill>
                  <a:schemeClr val="lt1"/>
                </a:solidFill>
                <a:latin typeface="Calibri"/>
                <a:ea typeface="Calibri"/>
                <a:cs typeface="Calibri"/>
                <a:sym typeface="Calibri"/>
              </a:rPr>
              <a:t>indicate progress rate within level</a:t>
            </a:r>
            <a:endParaRPr sz="1800" b="1" i="0" u="none" strike="noStrike" cap="none">
              <a:solidFill>
                <a:schemeClr val="lt1"/>
              </a:solidFill>
              <a:latin typeface="Calibri"/>
              <a:ea typeface="Calibri"/>
              <a:cs typeface="Calibri"/>
              <a:sym typeface="Calibri"/>
            </a:endParaRPr>
          </a:p>
        </p:txBody>
      </p:sp>
      <p:sp>
        <p:nvSpPr>
          <p:cNvPr id="636" name="Google Shape;636;p79"/>
          <p:cNvSpPr/>
          <p:nvPr/>
        </p:nvSpPr>
        <p:spPr>
          <a:xfrm>
            <a:off x="7268050" y="5029160"/>
            <a:ext cx="16965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alibri"/>
                <a:ea typeface="Calibri"/>
                <a:cs typeface="Calibri"/>
                <a:sym typeface="Calibri"/>
              </a:rPr>
              <a:t>Blue arrow = </a:t>
            </a:r>
            <a:r>
              <a:rPr lang="en-GB" sz="1800" b="1">
                <a:solidFill>
                  <a:schemeClr val="lt1"/>
                </a:solidFill>
                <a:latin typeface="Calibri"/>
                <a:ea typeface="Calibri"/>
                <a:cs typeface="Calibri"/>
                <a:sym typeface="Calibri"/>
              </a:rPr>
              <a:t>r</a:t>
            </a:r>
            <a:r>
              <a:rPr lang="en-GB" sz="1800" b="1" i="0" u="none" strike="noStrike" cap="none">
                <a:solidFill>
                  <a:schemeClr val="lt1"/>
                </a:solidFill>
                <a:latin typeface="Calibri"/>
                <a:ea typeface="Calibri"/>
                <a:cs typeface="Calibri"/>
                <a:sym typeface="Calibri"/>
              </a:rPr>
              <a:t>eady to move up</a:t>
            </a:r>
            <a:endParaRPr sz="1800" b="1" i="0" u="none" strike="noStrike" cap="none">
              <a:solidFill>
                <a:schemeClr val="lt1"/>
              </a:solidFill>
              <a:latin typeface="Calibri"/>
              <a:ea typeface="Calibri"/>
              <a:cs typeface="Calibri"/>
              <a:sym typeface="Calibri"/>
            </a:endParaRPr>
          </a:p>
        </p:txBody>
      </p:sp>
      <p:cxnSp>
        <p:nvCxnSpPr>
          <p:cNvPr id="637" name="Google Shape;637;p79"/>
          <p:cNvCxnSpPr/>
          <p:nvPr/>
        </p:nvCxnSpPr>
        <p:spPr>
          <a:xfrm flipH="1">
            <a:off x="4979950" y="5790110"/>
            <a:ext cx="2288100" cy="5100"/>
          </a:xfrm>
          <a:prstGeom prst="straightConnector1">
            <a:avLst/>
          </a:prstGeom>
          <a:noFill/>
          <a:ln w="22225" cap="flat" cmpd="sng">
            <a:solidFill>
              <a:srgbClr val="E36C09"/>
            </a:solidFill>
            <a:prstDash val="solid"/>
            <a:round/>
            <a:headEnd type="none" w="sm" len="sm"/>
            <a:tailEnd type="stealth" w="med" len="med"/>
          </a:ln>
        </p:spPr>
      </p:cxnSp>
      <p:cxnSp>
        <p:nvCxnSpPr>
          <p:cNvPr id="638" name="Google Shape;638;p79"/>
          <p:cNvCxnSpPr/>
          <p:nvPr/>
        </p:nvCxnSpPr>
        <p:spPr>
          <a:xfrm flipH="1">
            <a:off x="5867950" y="3345825"/>
            <a:ext cx="1425900" cy="647100"/>
          </a:xfrm>
          <a:prstGeom prst="straightConnector1">
            <a:avLst/>
          </a:prstGeom>
          <a:noFill/>
          <a:ln w="22225" cap="flat" cmpd="sng">
            <a:solidFill>
              <a:srgbClr val="E36C09"/>
            </a:solidFill>
            <a:prstDash val="solid"/>
            <a:round/>
            <a:headEnd type="none" w="sm" len="sm"/>
            <a:tailEnd type="stealth" w="med" len="med"/>
          </a:ln>
        </p:spPr>
      </p:cxnSp>
      <p:sp>
        <p:nvSpPr>
          <p:cNvPr id="639" name="Google Shape;639;p79"/>
          <p:cNvSpPr txBox="1"/>
          <p:nvPr/>
        </p:nvSpPr>
        <p:spPr>
          <a:xfrm>
            <a:off x="763425" y="62909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Performance reporting</a:t>
            </a:r>
            <a:endParaRPr sz="2400" b="1">
              <a:solidFill>
                <a:srgbClr val="AEABAB"/>
              </a:solidFill>
              <a:latin typeface="Calibri"/>
              <a:ea typeface="Calibri"/>
              <a:cs typeface="Calibri"/>
              <a:sym typeface="Calibri"/>
            </a:endParaRPr>
          </a:p>
        </p:txBody>
      </p:sp>
      <p:sp>
        <p:nvSpPr>
          <p:cNvPr id="640" name="Google Shape;640;p79"/>
          <p:cNvSpPr/>
          <p:nvPr/>
        </p:nvSpPr>
        <p:spPr>
          <a:xfrm>
            <a:off x="163525" y="63164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80"/>
          <p:cNvPicPr preferRelativeResize="0"/>
          <p:nvPr/>
        </p:nvPicPr>
        <p:blipFill>
          <a:blip r:embed="rId3">
            <a:alphaModFix/>
          </a:blip>
          <a:stretch>
            <a:fillRect/>
          </a:stretch>
        </p:blipFill>
        <p:spPr>
          <a:xfrm>
            <a:off x="152400" y="1271630"/>
            <a:ext cx="6127275" cy="3645875"/>
          </a:xfrm>
          <a:prstGeom prst="rect">
            <a:avLst/>
          </a:prstGeom>
          <a:noFill/>
          <a:ln w="28575" cap="flat" cmpd="sng">
            <a:solidFill>
              <a:srgbClr val="ED7D31"/>
            </a:solidFill>
            <a:prstDash val="solid"/>
            <a:round/>
            <a:headEnd type="none" w="sm" len="sm"/>
            <a:tailEnd type="none" w="sm" len="sm"/>
          </a:ln>
        </p:spPr>
      </p:pic>
      <p:pic>
        <p:nvPicPr>
          <p:cNvPr id="646" name="Google Shape;646;p80"/>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647" name="Google Shape;647;p80"/>
          <p:cNvSpPr txBox="1"/>
          <p:nvPr/>
        </p:nvSpPr>
        <p:spPr>
          <a:xfrm>
            <a:off x="2286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a:solidFill>
                  <a:srgbClr val="E36C09"/>
                </a:solidFill>
                <a:latin typeface="Calibri"/>
                <a:ea typeface="Calibri"/>
                <a:cs typeface="Calibri"/>
                <a:sym typeface="Calibri"/>
              </a:rPr>
              <a:t>Student dashboard: example</a:t>
            </a:r>
            <a:r>
              <a:rPr lang="en-GB" sz="3600" b="1" i="0" u="none" strike="noStrike" cap="none">
                <a:solidFill>
                  <a:srgbClr val="E36C09"/>
                </a:solidFill>
                <a:latin typeface="Calibri"/>
                <a:ea typeface="Calibri"/>
                <a:cs typeface="Calibri"/>
                <a:sym typeface="Calibri"/>
              </a:rPr>
              <a:t> </a:t>
            </a:r>
            <a:endParaRPr sz="3600" b="1" i="0" u="none" strike="noStrike" cap="none">
              <a:solidFill>
                <a:srgbClr val="E36C09"/>
              </a:solidFill>
              <a:latin typeface="Calibri"/>
              <a:ea typeface="Calibri"/>
              <a:cs typeface="Calibri"/>
              <a:sym typeface="Calibri"/>
            </a:endParaRPr>
          </a:p>
        </p:txBody>
      </p:sp>
      <p:pic>
        <p:nvPicPr>
          <p:cNvPr id="648" name="Google Shape;648;p80"/>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649" name="Google Shape;649;p80"/>
          <p:cNvSpPr/>
          <p:nvPr/>
        </p:nvSpPr>
        <p:spPr>
          <a:xfrm>
            <a:off x="6366625" y="1119213"/>
            <a:ext cx="2639700" cy="18966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Anna Prior is at Oxford Level 10,  above expected attainment, but progressing more slowly than expected at this level.</a:t>
            </a:r>
            <a:endParaRPr sz="1800" b="1" i="0" u="none" strike="noStrike" cap="none">
              <a:solidFill>
                <a:schemeClr val="lt1"/>
              </a:solidFill>
              <a:latin typeface="Calibri"/>
              <a:ea typeface="Calibri"/>
              <a:cs typeface="Calibri"/>
              <a:sym typeface="Calibri"/>
            </a:endParaRPr>
          </a:p>
        </p:txBody>
      </p:sp>
      <p:sp>
        <p:nvSpPr>
          <p:cNvPr id="650" name="Google Shape;650;p80"/>
          <p:cNvSpPr/>
          <p:nvPr/>
        </p:nvSpPr>
        <p:spPr>
          <a:xfrm>
            <a:off x="6366625" y="3429000"/>
            <a:ext cx="2639700" cy="20019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Gbenga Bello is at Oxford Level 9, the expected Oxford Level and making progress at the expected rate. </a:t>
            </a:r>
            <a:endParaRPr sz="1800" b="1" i="0" u="none" strike="noStrike" cap="none">
              <a:solidFill>
                <a:schemeClr val="lt1"/>
              </a:solidFill>
              <a:latin typeface="Calibri"/>
              <a:ea typeface="Calibri"/>
              <a:cs typeface="Calibri"/>
              <a:sym typeface="Calibri"/>
            </a:endParaRPr>
          </a:p>
        </p:txBody>
      </p:sp>
      <p:cxnSp>
        <p:nvCxnSpPr>
          <p:cNvPr id="651" name="Google Shape;651;p80"/>
          <p:cNvCxnSpPr/>
          <p:nvPr/>
        </p:nvCxnSpPr>
        <p:spPr>
          <a:xfrm rot="10800000">
            <a:off x="5125200" y="3133100"/>
            <a:ext cx="1711500" cy="480000"/>
          </a:xfrm>
          <a:prstGeom prst="straightConnector1">
            <a:avLst/>
          </a:prstGeom>
          <a:noFill/>
          <a:ln w="22225" cap="flat" cmpd="sng">
            <a:solidFill>
              <a:srgbClr val="E36C09"/>
            </a:solidFill>
            <a:prstDash val="solid"/>
            <a:round/>
            <a:headEnd type="none" w="sm" len="sm"/>
            <a:tailEnd type="stealth" w="med" len="med"/>
          </a:ln>
        </p:spPr>
      </p:cxnSp>
      <p:cxnSp>
        <p:nvCxnSpPr>
          <p:cNvPr id="652" name="Google Shape;652;p80"/>
          <p:cNvCxnSpPr/>
          <p:nvPr/>
        </p:nvCxnSpPr>
        <p:spPr>
          <a:xfrm flipH="1">
            <a:off x="5488550" y="2595050"/>
            <a:ext cx="1074600" cy="8700"/>
          </a:xfrm>
          <a:prstGeom prst="straightConnector1">
            <a:avLst/>
          </a:prstGeom>
          <a:noFill/>
          <a:ln w="22225" cap="flat" cmpd="sng">
            <a:solidFill>
              <a:srgbClr val="E36C09"/>
            </a:solidFill>
            <a:prstDash val="solid"/>
            <a:round/>
            <a:headEnd type="none" w="sm" len="sm"/>
            <a:tailEnd type="stealth" w="med" len="med"/>
          </a:ln>
        </p:spPr>
      </p:cxnSp>
      <p:sp>
        <p:nvSpPr>
          <p:cNvPr id="653" name="Google Shape;653;p80"/>
          <p:cNvSpPr/>
          <p:nvPr/>
        </p:nvSpPr>
        <p:spPr>
          <a:xfrm>
            <a:off x="1582625" y="4856125"/>
            <a:ext cx="4601100" cy="12660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Jamie Parsons is well below his Y2 attainment expectation but making faster than expected progress within his current level. He has met the threshold to move up.  </a:t>
            </a:r>
            <a:endParaRPr sz="1800" b="1" i="0" u="none" strike="noStrike" cap="none">
              <a:solidFill>
                <a:schemeClr val="lt1"/>
              </a:solidFill>
              <a:latin typeface="Calibri"/>
              <a:ea typeface="Calibri"/>
              <a:cs typeface="Calibri"/>
              <a:sym typeface="Calibri"/>
            </a:endParaRPr>
          </a:p>
        </p:txBody>
      </p:sp>
      <p:cxnSp>
        <p:nvCxnSpPr>
          <p:cNvPr id="654" name="Google Shape;654;p80"/>
          <p:cNvCxnSpPr/>
          <p:nvPr/>
        </p:nvCxnSpPr>
        <p:spPr>
          <a:xfrm rot="10800000" flipH="1">
            <a:off x="4211450" y="4628775"/>
            <a:ext cx="24000" cy="834600"/>
          </a:xfrm>
          <a:prstGeom prst="straightConnector1">
            <a:avLst/>
          </a:prstGeom>
          <a:noFill/>
          <a:ln w="22225" cap="flat" cmpd="sng">
            <a:solidFill>
              <a:srgbClr val="E36C09"/>
            </a:solidFill>
            <a:prstDash val="solid"/>
            <a:round/>
            <a:headEnd type="none" w="sm" len="sm"/>
            <a:tailEnd type="stealth" w="med" len="med"/>
          </a:ln>
        </p:spPr>
      </p:cxnSp>
      <p:sp>
        <p:nvSpPr>
          <p:cNvPr id="655" name="Google Shape;655;p80"/>
          <p:cNvSpPr txBox="1"/>
          <p:nvPr/>
        </p:nvSpPr>
        <p:spPr>
          <a:xfrm>
            <a:off x="763425" y="62909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Performance reporting</a:t>
            </a:r>
            <a:endParaRPr sz="2400" b="1">
              <a:solidFill>
                <a:srgbClr val="AEABAB"/>
              </a:solidFill>
              <a:latin typeface="Calibri"/>
              <a:ea typeface="Calibri"/>
              <a:cs typeface="Calibri"/>
              <a:sym typeface="Calibri"/>
            </a:endParaRPr>
          </a:p>
        </p:txBody>
      </p:sp>
      <p:sp>
        <p:nvSpPr>
          <p:cNvPr id="656" name="Google Shape;656;p80"/>
          <p:cNvSpPr/>
          <p:nvPr/>
        </p:nvSpPr>
        <p:spPr>
          <a:xfrm>
            <a:off x="163525" y="63164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81"/>
          <p:cNvPicPr preferRelativeResize="0"/>
          <p:nvPr/>
        </p:nvPicPr>
        <p:blipFill>
          <a:blip r:embed="rId3">
            <a:alphaModFix/>
          </a:blip>
          <a:stretch>
            <a:fillRect/>
          </a:stretch>
        </p:blipFill>
        <p:spPr>
          <a:xfrm>
            <a:off x="1333554" y="1347825"/>
            <a:ext cx="5731700" cy="5318599"/>
          </a:xfrm>
          <a:prstGeom prst="rect">
            <a:avLst/>
          </a:prstGeom>
          <a:noFill/>
          <a:ln w="28575" cap="flat" cmpd="sng">
            <a:solidFill>
              <a:srgbClr val="ED7D31"/>
            </a:solidFill>
            <a:prstDash val="solid"/>
            <a:round/>
            <a:headEnd type="none" w="sm" len="sm"/>
            <a:tailEnd type="none" w="sm" len="sm"/>
          </a:ln>
        </p:spPr>
      </p:pic>
      <p:pic>
        <p:nvPicPr>
          <p:cNvPr id="662" name="Google Shape;662;p81"/>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663" name="Google Shape;663;p81"/>
          <p:cNvSpPr txBox="1"/>
          <p:nvPr/>
        </p:nvSpPr>
        <p:spPr>
          <a:xfrm>
            <a:off x="2286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a:solidFill>
                  <a:srgbClr val="E36C09"/>
                </a:solidFill>
                <a:latin typeface="Calibri"/>
                <a:ea typeface="Calibri"/>
                <a:cs typeface="Calibri"/>
                <a:sym typeface="Calibri"/>
              </a:rPr>
              <a:t>Student</a:t>
            </a:r>
            <a:r>
              <a:rPr lang="en-GB" sz="3600" b="1" i="0" u="none" strike="noStrike" cap="none">
                <a:solidFill>
                  <a:srgbClr val="E36C09"/>
                </a:solidFill>
                <a:latin typeface="Calibri"/>
                <a:ea typeface="Calibri"/>
                <a:cs typeface="Calibri"/>
                <a:sym typeface="Calibri"/>
              </a:rPr>
              <a:t> report: </a:t>
            </a:r>
            <a:r>
              <a:rPr lang="en-GB" sz="3600" b="1">
                <a:solidFill>
                  <a:srgbClr val="E36C09"/>
                </a:solidFill>
                <a:latin typeface="Calibri"/>
                <a:ea typeface="Calibri"/>
                <a:cs typeface="Calibri"/>
                <a:sym typeface="Calibri"/>
              </a:rPr>
              <a:t>overview</a:t>
            </a:r>
            <a:r>
              <a:rPr lang="en-GB" sz="3600" b="1" i="0" u="none" strike="noStrike" cap="none">
                <a:solidFill>
                  <a:srgbClr val="E36C09"/>
                </a:solidFill>
                <a:latin typeface="Calibri"/>
                <a:ea typeface="Calibri"/>
                <a:cs typeface="Calibri"/>
                <a:sym typeface="Calibri"/>
              </a:rPr>
              <a:t> </a:t>
            </a:r>
            <a:endParaRPr sz="3600" b="1" i="0" u="none" strike="noStrike" cap="none">
              <a:solidFill>
                <a:srgbClr val="E36C09"/>
              </a:solidFill>
              <a:latin typeface="Calibri"/>
              <a:ea typeface="Calibri"/>
              <a:cs typeface="Calibri"/>
              <a:sym typeface="Calibri"/>
            </a:endParaRPr>
          </a:p>
        </p:txBody>
      </p:sp>
      <p:pic>
        <p:nvPicPr>
          <p:cNvPr id="664" name="Google Shape;664;p81"/>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665" name="Google Shape;665;p81"/>
          <p:cNvSpPr/>
          <p:nvPr/>
        </p:nvSpPr>
        <p:spPr>
          <a:xfrm>
            <a:off x="152400" y="1572175"/>
            <a:ext cx="1494000" cy="1281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Shows individual student detail </a:t>
            </a:r>
            <a:endParaRPr sz="1800" b="1" i="0" u="none" strike="noStrike" cap="none">
              <a:solidFill>
                <a:schemeClr val="lt1"/>
              </a:solidFill>
              <a:latin typeface="Calibri"/>
              <a:ea typeface="Calibri"/>
              <a:cs typeface="Calibri"/>
              <a:sym typeface="Calibri"/>
            </a:endParaRPr>
          </a:p>
        </p:txBody>
      </p:sp>
      <p:cxnSp>
        <p:nvCxnSpPr>
          <p:cNvPr id="666" name="Google Shape;666;p81"/>
          <p:cNvCxnSpPr>
            <a:stCxn id="667" idx="1"/>
          </p:cNvCxnSpPr>
          <p:nvPr/>
        </p:nvCxnSpPr>
        <p:spPr>
          <a:xfrm flipH="1">
            <a:off x="5835608" y="1696962"/>
            <a:ext cx="1198200" cy="113400"/>
          </a:xfrm>
          <a:prstGeom prst="straightConnector1">
            <a:avLst/>
          </a:prstGeom>
          <a:noFill/>
          <a:ln w="22225" cap="flat" cmpd="sng">
            <a:solidFill>
              <a:srgbClr val="E36C09"/>
            </a:solidFill>
            <a:prstDash val="solid"/>
            <a:round/>
            <a:headEnd type="none" w="sm" len="sm"/>
            <a:tailEnd type="stealth" w="med" len="med"/>
          </a:ln>
        </p:spPr>
      </p:cxnSp>
      <p:sp>
        <p:nvSpPr>
          <p:cNvPr id="667" name="Google Shape;667;p81"/>
          <p:cNvSpPr/>
          <p:nvPr/>
        </p:nvSpPr>
        <p:spPr>
          <a:xfrm>
            <a:off x="7033808" y="1088412"/>
            <a:ext cx="17796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Badges earned with dates </a:t>
            </a:r>
            <a:endParaRPr sz="1800" b="1" i="0" u="none" strike="noStrike" cap="none">
              <a:solidFill>
                <a:schemeClr val="lt1"/>
              </a:solidFill>
              <a:latin typeface="Calibri"/>
              <a:ea typeface="Calibri"/>
              <a:cs typeface="Calibri"/>
              <a:sym typeface="Calibri"/>
            </a:endParaRPr>
          </a:p>
        </p:txBody>
      </p:sp>
      <p:sp>
        <p:nvSpPr>
          <p:cNvPr id="668" name="Google Shape;668;p81"/>
          <p:cNvSpPr/>
          <p:nvPr/>
        </p:nvSpPr>
        <p:spPr>
          <a:xfrm>
            <a:off x="7065250" y="2658375"/>
            <a:ext cx="1941000" cy="1281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Performance against specific  comprehension skills</a:t>
            </a:r>
            <a:endParaRPr sz="1800" b="1" i="0" u="none" strike="noStrike" cap="none">
              <a:solidFill>
                <a:schemeClr val="lt1"/>
              </a:solidFill>
              <a:latin typeface="Calibri"/>
              <a:ea typeface="Calibri"/>
              <a:cs typeface="Calibri"/>
              <a:sym typeface="Calibri"/>
            </a:endParaRPr>
          </a:p>
        </p:txBody>
      </p:sp>
      <p:sp>
        <p:nvSpPr>
          <p:cNvPr id="669" name="Google Shape;669;p81"/>
          <p:cNvSpPr/>
          <p:nvPr/>
        </p:nvSpPr>
        <p:spPr>
          <a:xfrm>
            <a:off x="7268050" y="4648160"/>
            <a:ext cx="16965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Engagement with Coaching eBooks</a:t>
            </a:r>
            <a:endParaRPr sz="1800" b="1" i="0" u="none" strike="noStrike" cap="none">
              <a:solidFill>
                <a:schemeClr val="lt1"/>
              </a:solidFill>
              <a:latin typeface="Calibri"/>
              <a:ea typeface="Calibri"/>
              <a:cs typeface="Calibri"/>
              <a:sym typeface="Calibri"/>
            </a:endParaRPr>
          </a:p>
        </p:txBody>
      </p:sp>
      <p:cxnSp>
        <p:nvCxnSpPr>
          <p:cNvPr id="670" name="Google Shape;670;p81"/>
          <p:cNvCxnSpPr>
            <a:stCxn id="669" idx="1"/>
          </p:cNvCxnSpPr>
          <p:nvPr/>
        </p:nvCxnSpPr>
        <p:spPr>
          <a:xfrm flipH="1">
            <a:off x="6282850" y="5256710"/>
            <a:ext cx="985200" cy="153000"/>
          </a:xfrm>
          <a:prstGeom prst="straightConnector1">
            <a:avLst/>
          </a:prstGeom>
          <a:noFill/>
          <a:ln w="22225" cap="flat" cmpd="sng">
            <a:solidFill>
              <a:srgbClr val="E36C09"/>
            </a:solidFill>
            <a:prstDash val="solid"/>
            <a:round/>
            <a:headEnd type="none" w="sm" len="sm"/>
            <a:tailEnd type="stealth" w="med" len="med"/>
          </a:ln>
        </p:spPr>
      </p:cxnSp>
      <p:cxnSp>
        <p:nvCxnSpPr>
          <p:cNvPr id="671" name="Google Shape;671;p81"/>
          <p:cNvCxnSpPr>
            <a:stCxn id="668" idx="1"/>
          </p:cNvCxnSpPr>
          <p:nvPr/>
        </p:nvCxnSpPr>
        <p:spPr>
          <a:xfrm flipH="1">
            <a:off x="6517150" y="3299025"/>
            <a:ext cx="548100" cy="129900"/>
          </a:xfrm>
          <a:prstGeom prst="straightConnector1">
            <a:avLst/>
          </a:prstGeom>
          <a:noFill/>
          <a:ln w="22225" cap="flat" cmpd="sng">
            <a:solidFill>
              <a:srgbClr val="E36C09"/>
            </a:solidFill>
            <a:prstDash val="solid"/>
            <a:round/>
            <a:headEnd type="none" w="sm" len="sm"/>
            <a:tailEnd type="stealth" w="med" len="med"/>
          </a:ln>
        </p:spPr>
      </p:cxnSp>
      <p:sp>
        <p:nvSpPr>
          <p:cNvPr id="672" name="Google Shape;672;p81"/>
          <p:cNvSpPr/>
          <p:nvPr/>
        </p:nvSpPr>
        <p:spPr>
          <a:xfrm>
            <a:off x="91025" y="3166750"/>
            <a:ext cx="1678800" cy="14814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Quiz performance across books at current level</a:t>
            </a:r>
            <a:endParaRPr sz="1800" b="1" i="0" u="none" strike="noStrike" cap="none">
              <a:solidFill>
                <a:schemeClr val="lt1"/>
              </a:solidFill>
              <a:latin typeface="Calibri"/>
              <a:ea typeface="Calibri"/>
              <a:cs typeface="Calibri"/>
              <a:sym typeface="Calibri"/>
            </a:endParaRPr>
          </a:p>
        </p:txBody>
      </p:sp>
      <p:cxnSp>
        <p:nvCxnSpPr>
          <p:cNvPr id="673" name="Google Shape;673;p81"/>
          <p:cNvCxnSpPr/>
          <p:nvPr/>
        </p:nvCxnSpPr>
        <p:spPr>
          <a:xfrm>
            <a:off x="1684500" y="3641925"/>
            <a:ext cx="371400" cy="24900"/>
          </a:xfrm>
          <a:prstGeom prst="straightConnector1">
            <a:avLst/>
          </a:prstGeom>
          <a:noFill/>
          <a:ln w="19050" cap="flat" cmpd="sng">
            <a:solidFill>
              <a:srgbClr val="ED7D31"/>
            </a:solidFill>
            <a:prstDash val="solid"/>
            <a:round/>
            <a:headEnd type="none" w="med" len="med"/>
            <a:tailEnd type="triangle" w="med" len="med"/>
          </a:ln>
        </p:spPr>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p82"/>
          <p:cNvPicPr preferRelativeResize="0"/>
          <p:nvPr/>
        </p:nvPicPr>
        <p:blipFill>
          <a:blip r:embed="rId3">
            <a:alphaModFix/>
          </a:blip>
          <a:stretch>
            <a:fillRect/>
          </a:stretch>
        </p:blipFill>
        <p:spPr>
          <a:xfrm>
            <a:off x="2148488" y="908082"/>
            <a:ext cx="4374488" cy="5397569"/>
          </a:xfrm>
          <a:prstGeom prst="rect">
            <a:avLst/>
          </a:prstGeom>
          <a:noFill/>
          <a:ln w="28575" cap="flat" cmpd="sng">
            <a:solidFill>
              <a:srgbClr val="E36C09"/>
            </a:solidFill>
            <a:prstDash val="solid"/>
            <a:round/>
            <a:headEnd type="none" w="sm" len="sm"/>
            <a:tailEnd type="none" w="sm" len="sm"/>
          </a:ln>
        </p:spPr>
      </p:pic>
      <p:pic>
        <p:nvPicPr>
          <p:cNvPr id="679" name="Google Shape;679;p82"/>
          <p:cNvPicPr preferRelativeResize="0"/>
          <p:nvPr/>
        </p:nvPicPr>
        <p:blipFill rotWithShape="1">
          <a:blip r:embed="rId4">
            <a:alphaModFix/>
          </a:blip>
          <a:srcRect/>
          <a:stretch/>
        </p:blipFill>
        <p:spPr>
          <a:xfrm>
            <a:off x="7222150" y="166265"/>
            <a:ext cx="1860349" cy="827385"/>
          </a:xfrm>
          <a:prstGeom prst="rect">
            <a:avLst/>
          </a:prstGeom>
          <a:noFill/>
          <a:ln>
            <a:noFill/>
          </a:ln>
        </p:spPr>
      </p:pic>
      <p:sp>
        <p:nvSpPr>
          <p:cNvPr id="680" name="Google Shape;680;p82"/>
          <p:cNvSpPr txBox="1"/>
          <p:nvPr/>
        </p:nvSpPr>
        <p:spPr>
          <a:xfrm>
            <a:off x="228600" y="269325"/>
            <a:ext cx="68367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a:solidFill>
                  <a:srgbClr val="E36C09"/>
                </a:solidFill>
                <a:latin typeface="Calibri"/>
                <a:ea typeface="Calibri"/>
                <a:cs typeface="Calibri"/>
                <a:sym typeface="Calibri"/>
              </a:rPr>
              <a:t>Student</a:t>
            </a:r>
            <a:r>
              <a:rPr lang="en-GB" sz="3600" b="1" i="0" u="none" strike="noStrike" cap="none">
                <a:solidFill>
                  <a:srgbClr val="E36C09"/>
                </a:solidFill>
                <a:latin typeface="Calibri"/>
                <a:ea typeface="Calibri"/>
                <a:cs typeface="Calibri"/>
                <a:sym typeface="Calibri"/>
              </a:rPr>
              <a:t> report: </a:t>
            </a:r>
            <a:r>
              <a:rPr lang="en-GB" sz="3600" b="1">
                <a:solidFill>
                  <a:srgbClr val="E36C09"/>
                </a:solidFill>
                <a:latin typeface="Calibri"/>
                <a:ea typeface="Calibri"/>
                <a:cs typeface="Calibri"/>
                <a:sym typeface="Calibri"/>
              </a:rPr>
              <a:t>record of reading</a:t>
            </a:r>
            <a:r>
              <a:rPr lang="en-GB" sz="3600" b="1" i="0" u="none" strike="noStrike" cap="none">
                <a:solidFill>
                  <a:srgbClr val="E36C09"/>
                </a:solidFill>
                <a:latin typeface="Calibri"/>
                <a:ea typeface="Calibri"/>
                <a:cs typeface="Calibri"/>
                <a:sym typeface="Calibri"/>
              </a:rPr>
              <a:t> </a:t>
            </a:r>
            <a:endParaRPr sz="3600" b="1" i="0" u="none" strike="noStrike" cap="none">
              <a:solidFill>
                <a:srgbClr val="E36C09"/>
              </a:solidFill>
              <a:latin typeface="Calibri"/>
              <a:ea typeface="Calibri"/>
              <a:cs typeface="Calibri"/>
              <a:sym typeface="Calibri"/>
            </a:endParaRPr>
          </a:p>
        </p:txBody>
      </p:sp>
      <p:pic>
        <p:nvPicPr>
          <p:cNvPr id="681" name="Google Shape;681;p82"/>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682" name="Google Shape;682;p82"/>
          <p:cNvSpPr/>
          <p:nvPr/>
        </p:nvSpPr>
        <p:spPr>
          <a:xfrm>
            <a:off x="143400" y="1528450"/>
            <a:ext cx="1494000" cy="1281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Shows all books read</a:t>
            </a:r>
            <a:endParaRPr sz="1800" b="1" i="0" u="none" strike="noStrike" cap="none">
              <a:solidFill>
                <a:schemeClr val="lt1"/>
              </a:solidFill>
              <a:latin typeface="Calibri"/>
              <a:ea typeface="Calibri"/>
              <a:cs typeface="Calibri"/>
              <a:sym typeface="Calibri"/>
            </a:endParaRPr>
          </a:p>
        </p:txBody>
      </p:sp>
      <p:sp>
        <p:nvSpPr>
          <p:cNvPr id="683" name="Google Shape;683;p82"/>
          <p:cNvSpPr/>
          <p:nvPr/>
        </p:nvSpPr>
        <p:spPr>
          <a:xfrm>
            <a:off x="6953100" y="2631188"/>
            <a:ext cx="1941000" cy="1281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Links to view  quiz questions (including free text answers)</a:t>
            </a:r>
            <a:endParaRPr sz="1800" b="1" i="0" u="none" strike="noStrike" cap="none">
              <a:solidFill>
                <a:schemeClr val="lt1"/>
              </a:solidFill>
              <a:latin typeface="Calibri"/>
              <a:ea typeface="Calibri"/>
              <a:cs typeface="Calibri"/>
              <a:sym typeface="Calibri"/>
            </a:endParaRPr>
          </a:p>
        </p:txBody>
      </p:sp>
      <p:sp>
        <p:nvSpPr>
          <p:cNvPr id="684" name="Google Shape;684;p82"/>
          <p:cNvSpPr/>
          <p:nvPr/>
        </p:nvSpPr>
        <p:spPr>
          <a:xfrm>
            <a:off x="7023550" y="4648150"/>
            <a:ext cx="19410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Record of Oxford Level changes</a:t>
            </a:r>
            <a:endParaRPr sz="1800" b="1" i="0" u="none" strike="noStrike" cap="none">
              <a:solidFill>
                <a:schemeClr val="lt1"/>
              </a:solidFill>
              <a:latin typeface="Calibri"/>
              <a:ea typeface="Calibri"/>
              <a:cs typeface="Calibri"/>
              <a:sym typeface="Calibri"/>
            </a:endParaRPr>
          </a:p>
        </p:txBody>
      </p:sp>
      <p:sp>
        <p:nvSpPr>
          <p:cNvPr id="685" name="Google Shape;685;p82"/>
          <p:cNvSpPr/>
          <p:nvPr/>
        </p:nvSpPr>
        <p:spPr>
          <a:xfrm>
            <a:off x="143400" y="3084200"/>
            <a:ext cx="1494000" cy="12813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Includes books read outside the system</a:t>
            </a:r>
            <a:endParaRPr sz="1800" b="1" i="0" u="none" strike="noStrike" cap="none">
              <a:solidFill>
                <a:schemeClr val="lt1"/>
              </a:solidFill>
              <a:latin typeface="Calibri"/>
              <a:ea typeface="Calibri"/>
              <a:cs typeface="Calibri"/>
              <a:sym typeface="Calibri"/>
            </a:endParaRPr>
          </a:p>
        </p:txBody>
      </p:sp>
      <p:sp>
        <p:nvSpPr>
          <p:cNvPr id="686" name="Google Shape;686;p82"/>
          <p:cNvSpPr/>
          <p:nvPr/>
        </p:nvSpPr>
        <p:spPr>
          <a:xfrm>
            <a:off x="7033808" y="1088412"/>
            <a:ext cx="1779600" cy="12171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Quiz score per book, date, enjoyment rating </a:t>
            </a:r>
            <a:endParaRPr sz="1800" b="1" i="0" u="none" strike="noStrike" cap="none">
              <a:solidFill>
                <a:schemeClr val="lt1"/>
              </a:solidFill>
              <a:latin typeface="Calibri"/>
              <a:ea typeface="Calibri"/>
              <a:cs typeface="Calibri"/>
              <a:sym typeface="Calibri"/>
            </a:endParaRPr>
          </a:p>
        </p:txBody>
      </p:sp>
      <p:cxnSp>
        <p:nvCxnSpPr>
          <p:cNvPr id="687" name="Google Shape;687;p82"/>
          <p:cNvCxnSpPr>
            <a:stCxn id="686" idx="1"/>
          </p:cNvCxnSpPr>
          <p:nvPr/>
        </p:nvCxnSpPr>
        <p:spPr>
          <a:xfrm rot="10800000">
            <a:off x="4722008" y="1569762"/>
            <a:ext cx="2311800" cy="127200"/>
          </a:xfrm>
          <a:prstGeom prst="straightConnector1">
            <a:avLst/>
          </a:prstGeom>
          <a:noFill/>
          <a:ln w="22225" cap="flat" cmpd="sng">
            <a:solidFill>
              <a:srgbClr val="E36C09"/>
            </a:solidFill>
            <a:prstDash val="solid"/>
            <a:round/>
            <a:headEnd type="none" w="sm" len="sm"/>
            <a:tailEnd type="stealth" w="med" len="med"/>
          </a:ln>
        </p:spPr>
      </p:cxnSp>
      <p:cxnSp>
        <p:nvCxnSpPr>
          <p:cNvPr id="688" name="Google Shape;688;p82"/>
          <p:cNvCxnSpPr>
            <a:stCxn id="683" idx="1"/>
          </p:cNvCxnSpPr>
          <p:nvPr/>
        </p:nvCxnSpPr>
        <p:spPr>
          <a:xfrm rot="10800000">
            <a:off x="4413300" y="3255338"/>
            <a:ext cx="2539800" cy="16500"/>
          </a:xfrm>
          <a:prstGeom prst="straightConnector1">
            <a:avLst/>
          </a:prstGeom>
          <a:noFill/>
          <a:ln w="22225" cap="flat" cmpd="sng">
            <a:solidFill>
              <a:srgbClr val="E36C09"/>
            </a:solidFill>
            <a:prstDash val="solid"/>
            <a:round/>
            <a:headEnd type="none" w="sm" len="sm"/>
            <a:tailEnd type="stealth" w="med" len="med"/>
          </a:ln>
        </p:spPr>
      </p:cxnSp>
      <p:cxnSp>
        <p:nvCxnSpPr>
          <p:cNvPr id="689" name="Google Shape;689;p82"/>
          <p:cNvCxnSpPr>
            <a:stCxn id="684" idx="1"/>
          </p:cNvCxnSpPr>
          <p:nvPr/>
        </p:nvCxnSpPr>
        <p:spPr>
          <a:xfrm flipH="1">
            <a:off x="5699950" y="5256700"/>
            <a:ext cx="1323600" cy="700500"/>
          </a:xfrm>
          <a:prstGeom prst="straightConnector1">
            <a:avLst/>
          </a:prstGeom>
          <a:noFill/>
          <a:ln w="22225" cap="flat" cmpd="sng">
            <a:solidFill>
              <a:srgbClr val="E36C09"/>
            </a:solidFill>
            <a:prstDash val="solid"/>
            <a:round/>
            <a:headEnd type="none" w="sm" len="sm"/>
            <a:tailEnd type="stealth" w="med" len="med"/>
          </a:ln>
        </p:spPr>
      </p:cxnSp>
      <p:cxnSp>
        <p:nvCxnSpPr>
          <p:cNvPr id="690" name="Google Shape;690;p82"/>
          <p:cNvCxnSpPr/>
          <p:nvPr/>
        </p:nvCxnSpPr>
        <p:spPr>
          <a:xfrm rot="10800000" flipH="1">
            <a:off x="1576050" y="2321475"/>
            <a:ext cx="511200" cy="170400"/>
          </a:xfrm>
          <a:prstGeom prst="straightConnector1">
            <a:avLst/>
          </a:prstGeom>
          <a:noFill/>
          <a:ln w="22225" cap="flat" cmpd="sng">
            <a:solidFill>
              <a:srgbClr val="E36C09"/>
            </a:solidFill>
            <a:prstDash val="solid"/>
            <a:round/>
            <a:headEnd type="none" w="sm" len="sm"/>
            <a:tailEnd type="stealth" w="med" len="med"/>
          </a:ln>
        </p:spPr>
      </p:cxnSp>
      <p:sp>
        <p:nvSpPr>
          <p:cNvPr id="691" name="Google Shape;691;p82"/>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Performance reporting</a:t>
            </a:r>
            <a:endParaRPr sz="2400" b="1">
              <a:solidFill>
                <a:srgbClr val="AEABAB"/>
              </a:solidFill>
              <a:latin typeface="Calibri"/>
              <a:ea typeface="Calibri"/>
              <a:cs typeface="Calibri"/>
              <a:sym typeface="Calibri"/>
            </a:endParaRPr>
          </a:p>
        </p:txBody>
      </p:sp>
      <p:sp>
        <p:nvSpPr>
          <p:cNvPr id="692" name="Google Shape;692;p82"/>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3"/>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9" name="Google Shape;699;p83"/>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700" name="Google Shape;700;p83"/>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701" name="Google Shape;701;p83"/>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Reward and motivation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83"/>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703" name="Google Shape;703;p83"/>
          <p:cNvSpPr txBox="1"/>
          <p:nvPr/>
        </p:nvSpPr>
        <p:spPr>
          <a:xfrm>
            <a:off x="1584475" y="34030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Calibri"/>
                <a:ea typeface="Calibri"/>
                <a:cs typeface="Calibri"/>
                <a:sym typeface="Calibri"/>
              </a:rPr>
              <a:t>Motivation feeds into all aspects of the service, including choice of books, quiz design, feedback and Buddies. Students also earn badges for demonstrating good reading behaviours. </a:t>
            </a:r>
            <a:endParaRPr sz="2400">
              <a:solidFill>
                <a:srgbClr val="FFFFFF"/>
              </a:solidFill>
              <a:latin typeface="Calibri"/>
              <a:ea typeface="Calibri"/>
              <a:cs typeface="Calibri"/>
              <a:sym typeface="Calibri"/>
            </a:endParaRPr>
          </a:p>
        </p:txBody>
      </p:sp>
      <p:sp>
        <p:nvSpPr>
          <p:cNvPr id="704" name="Google Shape;704;p83"/>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6</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4"/>
          <p:cNvSpPr txBox="1"/>
          <p:nvPr/>
        </p:nvSpPr>
        <p:spPr>
          <a:xfrm>
            <a:off x="490075" y="421925"/>
            <a:ext cx="2098200" cy="89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600"/>
              <a:buFont typeface="Calibri"/>
              <a:buNone/>
            </a:pPr>
            <a:r>
              <a:rPr lang="en-GB" sz="3600" b="1" i="0" u="none" strike="noStrike" cap="none">
                <a:solidFill>
                  <a:srgbClr val="ED7D31"/>
                </a:solidFill>
                <a:latin typeface="Calibri"/>
                <a:ea typeface="Calibri"/>
                <a:cs typeface="Calibri"/>
                <a:sym typeface="Calibri"/>
              </a:rPr>
              <a:t>Badges </a:t>
            </a:r>
            <a:endParaRPr sz="3600" b="1" i="0" u="none" strike="noStrike" cap="none">
              <a:solidFill>
                <a:srgbClr val="ED7D3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11" name="Google Shape;711;p84"/>
          <p:cNvPicPr preferRelativeResize="0"/>
          <p:nvPr/>
        </p:nvPicPr>
        <p:blipFill rotWithShape="1">
          <a:blip r:embed="rId3">
            <a:alphaModFix/>
          </a:blip>
          <a:srcRect/>
          <a:stretch/>
        </p:blipFill>
        <p:spPr>
          <a:xfrm>
            <a:off x="6910070" y="247650"/>
            <a:ext cx="2020037" cy="898397"/>
          </a:xfrm>
          <a:prstGeom prst="rect">
            <a:avLst/>
          </a:prstGeom>
          <a:noFill/>
          <a:ln>
            <a:noFill/>
          </a:ln>
        </p:spPr>
      </p:pic>
      <p:sp>
        <p:nvSpPr>
          <p:cNvPr id="712" name="Google Shape;712;p84"/>
          <p:cNvSpPr txBox="1"/>
          <p:nvPr/>
        </p:nvSpPr>
        <p:spPr>
          <a:xfrm>
            <a:off x="683250" y="1320425"/>
            <a:ext cx="6527700" cy="16494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ED7D31"/>
              </a:buClr>
              <a:buSzPts val="2400"/>
              <a:buFont typeface="Arial"/>
              <a:buChar char="•"/>
            </a:pPr>
            <a:r>
              <a:rPr lang="en-GB" sz="2400">
                <a:latin typeface="Calibri"/>
                <a:ea typeface="Calibri"/>
                <a:cs typeface="Calibri"/>
                <a:sym typeface="Calibri"/>
              </a:rPr>
              <a:t>Students earn badges for reading behaviours that research shows contribute to progress, including enthusiasm, attention, stamina, good comprehension etc.  </a:t>
            </a:r>
            <a:endParaRPr sz="24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713" name="Google Shape;713;p84"/>
          <p:cNvPicPr preferRelativeResize="0"/>
          <p:nvPr/>
        </p:nvPicPr>
        <p:blipFill rotWithShape="1">
          <a:blip r:embed="rId4">
            <a:alphaModFix/>
          </a:blip>
          <a:srcRect/>
          <a:stretch/>
        </p:blipFill>
        <p:spPr>
          <a:xfrm>
            <a:off x="7472679" y="6408053"/>
            <a:ext cx="1678800" cy="472800"/>
          </a:xfrm>
          <a:prstGeom prst="rect">
            <a:avLst/>
          </a:prstGeom>
          <a:noFill/>
          <a:ln>
            <a:noFill/>
          </a:ln>
        </p:spPr>
      </p:pic>
      <p:pic>
        <p:nvPicPr>
          <p:cNvPr id="714" name="Google Shape;714;p84"/>
          <p:cNvPicPr preferRelativeResize="0"/>
          <p:nvPr/>
        </p:nvPicPr>
        <p:blipFill>
          <a:blip r:embed="rId5">
            <a:alphaModFix/>
          </a:blip>
          <a:stretch>
            <a:fillRect/>
          </a:stretch>
        </p:blipFill>
        <p:spPr>
          <a:xfrm>
            <a:off x="3755125" y="602550"/>
            <a:ext cx="5280800" cy="7469777"/>
          </a:xfrm>
          <a:prstGeom prst="rect">
            <a:avLst/>
          </a:prstGeom>
          <a:noFill/>
          <a:ln>
            <a:noFill/>
          </a:ln>
        </p:spPr>
      </p:pic>
      <p:sp>
        <p:nvSpPr>
          <p:cNvPr id="715" name="Google Shape;715;p84"/>
          <p:cNvSpPr txBox="1"/>
          <p:nvPr/>
        </p:nvSpPr>
        <p:spPr>
          <a:xfrm>
            <a:off x="642975" y="2893613"/>
            <a:ext cx="3521100" cy="16494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ED7D31"/>
              </a:buClr>
              <a:buSzPts val="2400"/>
              <a:buFont typeface="Arial"/>
              <a:buChar char="•"/>
            </a:pPr>
            <a:r>
              <a:rPr lang="en-GB" sz="2400">
                <a:latin typeface="Calibri"/>
                <a:ea typeface="Calibri"/>
                <a:cs typeface="Calibri"/>
                <a:sym typeface="Calibri"/>
              </a:rPr>
              <a:t>Badges are tailored to different Oxford Levels as appropriate to developmental stage</a:t>
            </a:r>
            <a:endParaRPr sz="2400">
              <a:latin typeface="Calibri"/>
              <a:ea typeface="Calibri"/>
              <a:cs typeface="Calibri"/>
              <a:sym typeface="Calibri"/>
            </a:endParaRPr>
          </a:p>
          <a:p>
            <a:pPr marL="34290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716" name="Google Shape;716;p84"/>
          <p:cNvSpPr txBox="1"/>
          <p:nvPr/>
        </p:nvSpPr>
        <p:spPr>
          <a:xfrm>
            <a:off x="683250" y="4405763"/>
            <a:ext cx="3521100" cy="16494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ED7D31"/>
              </a:buClr>
              <a:buSzPts val="2400"/>
              <a:buFont typeface="Arial"/>
              <a:buChar char="•"/>
            </a:pPr>
            <a:r>
              <a:rPr lang="en-GB" sz="2400">
                <a:latin typeface="Calibri"/>
                <a:ea typeface="Calibri"/>
                <a:cs typeface="Calibri"/>
                <a:sym typeface="Calibri"/>
              </a:rPr>
              <a:t>Students can see what badges they have earned, or could earn, on their Badge screen.</a:t>
            </a:r>
            <a:endParaRPr sz="2400" b="0" i="0" u="none" strike="noStrike" cap="none">
              <a:solidFill>
                <a:srgbClr val="000000"/>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717" name="Google Shape;717;p84"/>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Reward and motivation </a:t>
            </a:r>
            <a:endParaRPr sz="2400" b="1">
              <a:solidFill>
                <a:srgbClr val="AEABAB"/>
              </a:solidFill>
              <a:latin typeface="Calibri"/>
              <a:ea typeface="Calibri"/>
              <a:cs typeface="Calibri"/>
              <a:sym typeface="Calibri"/>
            </a:endParaRPr>
          </a:p>
        </p:txBody>
      </p:sp>
      <p:sp>
        <p:nvSpPr>
          <p:cNvPr id="718" name="Google Shape;718;p84"/>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8"/>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p58"/>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352" name="Google Shape;352;p58"/>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353" name="Google Shape;353;p58"/>
          <p:cNvSpPr txBox="1"/>
          <p:nvPr/>
        </p:nvSpPr>
        <p:spPr>
          <a:xfrm>
            <a:off x="1015775" y="621300"/>
            <a:ext cx="5162700" cy="7755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a:solidFill>
                  <a:schemeClr val="lt1"/>
                </a:solidFill>
                <a:latin typeface="Calibri"/>
                <a:ea typeface="Calibri"/>
                <a:cs typeface="Calibri"/>
                <a:sym typeface="Calibri"/>
              </a:rPr>
              <a:t>Contents </a:t>
            </a: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58"/>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55" name="Google Shape;355;p58"/>
          <p:cNvSpPr txBox="1"/>
          <p:nvPr/>
        </p:nvSpPr>
        <p:spPr>
          <a:xfrm>
            <a:off x="1000725" y="1510950"/>
            <a:ext cx="7360800" cy="3660600"/>
          </a:xfrm>
          <a:prstGeom prst="rect">
            <a:avLst/>
          </a:prstGeom>
          <a:noFill/>
          <a:ln>
            <a:noFill/>
          </a:ln>
        </p:spPr>
        <p:txBody>
          <a:bodyPr spcFirstLastPara="1" wrap="square" lIns="91425" tIns="91425" rIns="91425" bIns="91425" anchor="t" anchorCtr="0">
            <a:noAutofit/>
          </a:bodyPr>
          <a:lstStyle/>
          <a:p>
            <a:r>
              <a:rPr lang="en-GB" sz="2400" b="1" dirty="0">
                <a:solidFill>
                  <a:srgbClr val="FFFFFF"/>
                </a:solidFill>
                <a:latin typeface="Calibri"/>
                <a:ea typeface="Calibri"/>
                <a:cs typeface="Calibri"/>
                <a:sym typeface="Calibri"/>
              </a:rPr>
              <a:t>Oxford Reading Buddy features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5" action="ppaction://hlinksldjump"/>
              </a:rPr>
              <a:t>Slide 4</a:t>
            </a:r>
            <a:r>
              <a:rPr lang="en-GB" sz="800" b="1" dirty="0">
                <a:solidFill>
                  <a:srgbClr val="FFFFFF"/>
                </a:solidFill>
                <a:latin typeface="Calibri"/>
                <a:ea typeface="Calibri"/>
                <a:cs typeface="Calibri"/>
                <a:sym typeface="Calibri"/>
              </a:rPr>
              <a:t>				</a:t>
            </a:r>
            <a:endParaRPr sz="800" b="1" dirty="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a:solidFill>
                  <a:srgbClr val="FFFFFF"/>
                </a:solidFill>
                <a:latin typeface="Calibri"/>
                <a:ea typeface="Calibri"/>
                <a:cs typeface="Calibri"/>
                <a:sym typeface="Calibri"/>
              </a:rPr>
              <a:t>Coaching eBooks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6" action="ppaction://hlinksldjump"/>
              </a:rPr>
              <a:t>Slide </a:t>
            </a:r>
            <a:r>
              <a:rPr lang="en-GB" sz="2400" b="1" u="sng" dirty="0">
                <a:solidFill>
                  <a:srgbClr val="FFFFFF"/>
                </a:solidFill>
                <a:latin typeface="Calibri"/>
                <a:ea typeface="Calibri"/>
                <a:cs typeface="Calibri"/>
                <a:sym typeface="Calibri"/>
                <a:hlinkClick r:id="rId6" action="ppaction://hlinksldjump"/>
              </a:rPr>
              <a:t>5</a:t>
            </a:r>
            <a:endParaRPr sz="2400" b="1" dirty="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a:solidFill>
                  <a:srgbClr val="FFFFFF"/>
                </a:solidFill>
                <a:latin typeface="Calibri"/>
                <a:ea typeface="Calibri"/>
                <a:cs typeface="Calibri"/>
                <a:sym typeface="Calibri"/>
              </a:rPr>
              <a:t>eBook library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7" action="ppaction://hlinksldjump"/>
              </a:rPr>
              <a:t>Slide </a:t>
            </a:r>
            <a:r>
              <a:rPr lang="en-GB" sz="2400" b="1" u="sng" dirty="0">
                <a:solidFill>
                  <a:srgbClr val="FFFFFF"/>
                </a:solidFill>
                <a:latin typeface="Calibri"/>
                <a:ea typeface="Calibri"/>
                <a:cs typeface="Calibri"/>
                <a:sym typeface="Calibri"/>
                <a:hlinkClick r:id="rId7" action="ppaction://hlinksldjump"/>
              </a:rPr>
              <a:t>12</a:t>
            </a:r>
            <a:endParaRPr sz="2400" b="1" dirty="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a:solidFill>
                  <a:srgbClr val="FFFFFF"/>
                </a:solidFill>
                <a:latin typeface="Calibri"/>
                <a:ea typeface="Calibri"/>
                <a:cs typeface="Calibri"/>
                <a:sym typeface="Calibri"/>
              </a:rPr>
              <a:t>Quizzes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8" action="ppaction://hlinksldjump"/>
              </a:rPr>
              <a:t>Slide 15</a:t>
            </a:r>
            <a:endParaRPr lang="en-GB" sz="2400" b="1" dirty="0" smtClean="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smtClean="0">
                <a:solidFill>
                  <a:srgbClr val="FFFFFF"/>
                </a:solidFill>
                <a:latin typeface="Calibri"/>
                <a:ea typeface="Calibri"/>
                <a:cs typeface="Calibri"/>
                <a:sym typeface="Calibri"/>
              </a:rPr>
              <a:t>Automatic </a:t>
            </a:r>
            <a:r>
              <a:rPr lang="en-GB" sz="2400" b="1" dirty="0">
                <a:solidFill>
                  <a:srgbClr val="FFFFFF"/>
                </a:solidFill>
                <a:latin typeface="Calibri"/>
                <a:ea typeface="Calibri"/>
                <a:cs typeface="Calibri"/>
                <a:sym typeface="Calibri"/>
              </a:rPr>
              <a:t>placement and </a:t>
            </a:r>
            <a:r>
              <a:rPr lang="en-GB" sz="2400" b="1" dirty="0" smtClean="0">
                <a:solidFill>
                  <a:srgbClr val="FFFFFF"/>
                </a:solidFill>
                <a:latin typeface="Calibri"/>
                <a:ea typeface="Calibri"/>
                <a:cs typeface="Calibri"/>
                <a:sym typeface="Calibri"/>
              </a:rPr>
              <a:t>progress</a:t>
            </a:r>
            <a:r>
              <a:rPr lang="en-GB" sz="2400" b="1" dirty="0">
                <a:solidFill>
                  <a:srgbClr val="FFFFFF"/>
                </a:solidFill>
                <a:latin typeface="Calibri"/>
                <a:ea typeface="Calibri"/>
                <a:cs typeface="Calibri"/>
                <a:sym typeface="Calibri"/>
              </a:rPr>
              <a:t>	</a:t>
            </a:r>
            <a:r>
              <a:rPr lang="en-GB" sz="2400" b="1" u="sng" dirty="0">
                <a:solidFill>
                  <a:srgbClr val="FFFFFF"/>
                </a:solidFill>
                <a:latin typeface="Calibri"/>
                <a:ea typeface="Calibri"/>
                <a:cs typeface="Calibri"/>
                <a:sym typeface="Calibri"/>
                <a:hlinkClick r:id="rId9" action="ppaction://hlinksldjump"/>
              </a:rPr>
              <a:t>Slide </a:t>
            </a:r>
            <a:r>
              <a:rPr lang="en-GB" sz="2400" b="1" u="sng" dirty="0" smtClean="0">
                <a:solidFill>
                  <a:srgbClr val="FFFFFF"/>
                </a:solidFill>
                <a:latin typeface="Calibri"/>
                <a:ea typeface="Calibri"/>
                <a:cs typeface="Calibri"/>
                <a:sym typeface="Calibri"/>
                <a:hlinkClick r:id="rId9" action="ppaction://hlinksldjump"/>
              </a:rPr>
              <a:t>18</a:t>
            </a:r>
            <a:endParaRPr lang="en-GB" sz="2400" b="1" u="sng" dirty="0" smtClean="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smtClean="0">
                <a:solidFill>
                  <a:srgbClr val="FFFFFF"/>
                </a:solidFill>
                <a:latin typeface="Calibri"/>
                <a:ea typeface="Calibri"/>
                <a:cs typeface="Calibri"/>
                <a:sym typeface="Calibri"/>
              </a:rPr>
              <a:t>Performance </a:t>
            </a:r>
            <a:r>
              <a:rPr lang="en-GB" sz="2400" b="1" dirty="0">
                <a:solidFill>
                  <a:srgbClr val="FFFFFF"/>
                </a:solidFill>
                <a:latin typeface="Calibri"/>
                <a:ea typeface="Calibri"/>
                <a:cs typeface="Calibri"/>
                <a:sym typeface="Calibri"/>
              </a:rPr>
              <a:t>reporting			</a:t>
            </a:r>
            <a:r>
              <a:rPr lang="en-GB" sz="2400" b="1" u="sng" dirty="0">
                <a:solidFill>
                  <a:srgbClr val="FFFFFF"/>
                </a:solidFill>
                <a:latin typeface="Calibri"/>
                <a:ea typeface="Calibri"/>
                <a:cs typeface="Calibri"/>
                <a:sym typeface="Calibri"/>
                <a:hlinkClick r:id="rId10" action="ppaction://hlinksldjump"/>
              </a:rPr>
              <a:t>Slide 22</a:t>
            </a:r>
            <a:endParaRPr sz="2400" b="1" dirty="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arenR"/>
            </a:pPr>
            <a:r>
              <a:rPr lang="en-GB" sz="2400" b="1" dirty="0">
                <a:solidFill>
                  <a:srgbClr val="FFFFFF"/>
                </a:solidFill>
                <a:latin typeface="Calibri"/>
                <a:ea typeface="Calibri"/>
                <a:cs typeface="Calibri"/>
                <a:sym typeface="Calibri"/>
              </a:rPr>
              <a:t>Rewards and motivation			</a:t>
            </a:r>
            <a:r>
              <a:rPr lang="en-GB" sz="2400" b="1" u="sng" dirty="0">
                <a:solidFill>
                  <a:srgbClr val="FFFFFF"/>
                </a:solidFill>
                <a:latin typeface="Calibri"/>
                <a:ea typeface="Calibri"/>
                <a:cs typeface="Calibri"/>
                <a:sym typeface="Calibri"/>
                <a:hlinkClick r:id="rId11" action="ppaction://hlinksldjump"/>
              </a:rPr>
              <a:t>Slide 28</a:t>
            </a:r>
            <a:endParaRPr sz="2400" b="1" dirty="0">
              <a:solidFill>
                <a:srgbClr val="FFFFFF"/>
              </a:solidFill>
              <a:latin typeface="Calibri"/>
              <a:ea typeface="Calibri"/>
              <a:cs typeface="Calibri"/>
              <a:sym typeface="Calibri"/>
            </a:endParaRPr>
          </a:p>
          <a:p>
            <a:pPr marL="457200" lvl="0" indent="0" algn="l" rtl="0">
              <a:spcBef>
                <a:spcPts val="0"/>
              </a:spcBef>
              <a:spcAft>
                <a:spcPts val="0"/>
              </a:spcAft>
              <a:buNone/>
            </a:pPr>
            <a:endParaRPr sz="800" b="1" dirty="0">
              <a:solidFill>
                <a:srgbClr val="FFFFFF"/>
              </a:solidFill>
              <a:latin typeface="Calibri"/>
              <a:ea typeface="Calibri"/>
              <a:cs typeface="Calibri"/>
              <a:sym typeface="Calibri"/>
            </a:endParaRPr>
          </a:p>
          <a:p>
            <a:pPr marL="0" lvl="0" indent="0" algn="l" rtl="0">
              <a:spcBef>
                <a:spcPts val="0"/>
              </a:spcBef>
              <a:spcAft>
                <a:spcPts val="0"/>
              </a:spcAft>
              <a:buNone/>
            </a:pPr>
            <a:r>
              <a:rPr lang="en-GB" sz="2400" b="1" dirty="0">
                <a:solidFill>
                  <a:srgbClr val="FFFFFF"/>
                </a:solidFill>
                <a:latin typeface="Calibri"/>
                <a:ea typeface="Calibri"/>
                <a:cs typeface="Calibri"/>
                <a:sym typeface="Calibri"/>
              </a:rPr>
              <a:t>Support site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12" action="ppaction://hlinksldjump"/>
              </a:rPr>
              <a:t>Slide </a:t>
            </a:r>
            <a:r>
              <a:rPr lang="en-GB" sz="2400" b="1" u="sng" dirty="0">
                <a:solidFill>
                  <a:srgbClr val="FFFFFF"/>
                </a:solidFill>
                <a:latin typeface="Calibri"/>
                <a:ea typeface="Calibri"/>
                <a:cs typeface="Calibri"/>
                <a:sym typeface="Calibri"/>
                <a:hlinkClick r:id="rId12" action="ppaction://hlinksldjump"/>
              </a:rPr>
              <a:t>31</a:t>
            </a:r>
            <a:endParaRPr sz="2400" b="1" dirty="0">
              <a:solidFill>
                <a:srgbClr val="FFFFFF"/>
              </a:solidFill>
              <a:latin typeface="Calibri"/>
              <a:ea typeface="Calibri"/>
              <a:cs typeface="Calibri"/>
              <a:sym typeface="Calibri"/>
            </a:endParaRPr>
          </a:p>
          <a:p>
            <a:pPr marL="0" lvl="0" indent="0" algn="l" rtl="0">
              <a:spcBef>
                <a:spcPts val="0"/>
              </a:spcBef>
              <a:spcAft>
                <a:spcPts val="0"/>
              </a:spcAft>
              <a:buNone/>
            </a:pPr>
            <a:endParaRPr sz="800" b="1" dirty="0">
              <a:solidFill>
                <a:srgbClr val="FFFFFF"/>
              </a:solidFill>
              <a:latin typeface="Calibri"/>
              <a:ea typeface="Calibri"/>
              <a:cs typeface="Calibri"/>
              <a:sym typeface="Calibri"/>
            </a:endParaRPr>
          </a:p>
          <a:p>
            <a:pPr marL="0" lvl="0" indent="0" algn="l" rtl="0">
              <a:spcBef>
                <a:spcPts val="0"/>
              </a:spcBef>
              <a:spcAft>
                <a:spcPts val="0"/>
              </a:spcAft>
              <a:buNone/>
            </a:pPr>
            <a:r>
              <a:rPr lang="en-GB" sz="2400" b="1" dirty="0">
                <a:solidFill>
                  <a:srgbClr val="FFFFFF"/>
                </a:solidFill>
                <a:latin typeface="Calibri"/>
                <a:ea typeface="Calibri"/>
                <a:cs typeface="Calibri"/>
                <a:sym typeface="Calibri"/>
              </a:rPr>
              <a:t>Impact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13" action="ppaction://hlinksldjump"/>
              </a:rPr>
              <a:t>Slide </a:t>
            </a:r>
            <a:r>
              <a:rPr lang="en-GB" sz="2400" b="1" u="sng" dirty="0">
                <a:solidFill>
                  <a:srgbClr val="FFFFFF"/>
                </a:solidFill>
                <a:latin typeface="Calibri"/>
                <a:ea typeface="Calibri"/>
                <a:cs typeface="Calibri"/>
                <a:sym typeface="Calibri"/>
                <a:hlinkClick r:id="rId13" action="ppaction://hlinksldjump"/>
              </a:rPr>
              <a:t>33</a:t>
            </a:r>
            <a:endParaRPr sz="2400" b="1" dirty="0">
              <a:solidFill>
                <a:srgbClr val="FFFFFF"/>
              </a:solidFill>
              <a:latin typeface="Calibri"/>
              <a:ea typeface="Calibri"/>
              <a:cs typeface="Calibri"/>
              <a:sym typeface="Calibri"/>
            </a:endParaRPr>
          </a:p>
          <a:p>
            <a:pPr marL="0" lvl="0" indent="0" algn="l" rtl="0">
              <a:spcBef>
                <a:spcPts val="0"/>
              </a:spcBef>
              <a:spcAft>
                <a:spcPts val="0"/>
              </a:spcAft>
              <a:buNone/>
            </a:pPr>
            <a:endParaRPr sz="800" b="1" dirty="0">
              <a:solidFill>
                <a:srgbClr val="FFFFFF"/>
              </a:solidFill>
              <a:latin typeface="Calibri"/>
              <a:ea typeface="Calibri"/>
              <a:cs typeface="Calibri"/>
              <a:sym typeface="Calibri"/>
            </a:endParaRPr>
          </a:p>
          <a:p>
            <a:pPr marL="0" lvl="0" indent="0" algn="l" rtl="0">
              <a:spcBef>
                <a:spcPts val="0"/>
              </a:spcBef>
              <a:spcAft>
                <a:spcPts val="0"/>
              </a:spcAft>
              <a:buNone/>
            </a:pPr>
            <a:r>
              <a:rPr lang="en-GB" sz="2400" b="1" dirty="0">
                <a:solidFill>
                  <a:srgbClr val="FFFFFF"/>
                </a:solidFill>
                <a:latin typeface="Calibri"/>
                <a:ea typeface="Calibri"/>
                <a:cs typeface="Calibri"/>
                <a:sym typeface="Calibri"/>
              </a:rPr>
              <a:t>Links to additional support		</a:t>
            </a:r>
            <a:r>
              <a:rPr lang="en-GB" sz="2400" b="1" dirty="0" smtClean="0">
                <a:solidFill>
                  <a:srgbClr val="FFFFFF"/>
                </a:solidFill>
                <a:latin typeface="Calibri"/>
                <a:ea typeface="Calibri"/>
                <a:cs typeface="Calibri"/>
                <a:sym typeface="Calibri"/>
              </a:rPr>
              <a:t>	</a:t>
            </a:r>
            <a:r>
              <a:rPr lang="en-GB" sz="2400" b="1" u="sng" dirty="0" smtClean="0">
                <a:solidFill>
                  <a:srgbClr val="FFFFFF"/>
                </a:solidFill>
                <a:latin typeface="Calibri"/>
                <a:ea typeface="Calibri"/>
                <a:cs typeface="Calibri"/>
                <a:sym typeface="Calibri"/>
                <a:hlinkClick r:id="rId14" action="ppaction://hlinksldjump"/>
              </a:rPr>
              <a:t>Slide </a:t>
            </a:r>
            <a:r>
              <a:rPr lang="en-GB" sz="2400" b="1" u="sng" dirty="0">
                <a:solidFill>
                  <a:srgbClr val="FFFFFF"/>
                </a:solidFill>
                <a:latin typeface="Calibri"/>
                <a:ea typeface="Calibri"/>
                <a:cs typeface="Calibri"/>
                <a:sym typeface="Calibri"/>
                <a:hlinkClick r:id="rId14" action="ppaction://hlinksldjump"/>
              </a:rPr>
              <a:t>36</a:t>
            </a:r>
            <a:endParaRPr sz="2400" b="1" dirty="0">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5"/>
          <p:cNvSpPr txBox="1"/>
          <p:nvPr/>
        </p:nvSpPr>
        <p:spPr>
          <a:xfrm>
            <a:off x="337675" y="421921"/>
            <a:ext cx="6547500" cy="89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600"/>
              <a:buFont typeface="Calibri"/>
              <a:buNone/>
            </a:pPr>
            <a:r>
              <a:rPr lang="en-GB" sz="3600" b="1" i="0" u="none" strike="noStrike" cap="none">
                <a:solidFill>
                  <a:srgbClr val="ED7D31"/>
                </a:solidFill>
                <a:latin typeface="Calibri"/>
                <a:ea typeface="Calibri"/>
                <a:cs typeface="Calibri"/>
                <a:sym typeface="Calibri"/>
              </a:rPr>
              <a:t>Progress </a:t>
            </a:r>
            <a:r>
              <a:rPr lang="en-GB" sz="3600" b="1">
                <a:solidFill>
                  <a:srgbClr val="ED7D31"/>
                </a:solidFill>
                <a:latin typeface="Calibri"/>
                <a:ea typeface="Calibri"/>
                <a:cs typeface="Calibri"/>
                <a:sym typeface="Calibri"/>
              </a:rPr>
              <a:t>screen</a:t>
            </a:r>
            <a:r>
              <a:rPr lang="en-GB" sz="3600" b="1" i="0" u="none" strike="noStrike" cap="none">
                <a:solidFill>
                  <a:schemeClr val="accent2"/>
                </a:solidFill>
                <a:latin typeface="Calibri"/>
                <a:ea typeface="Calibri"/>
                <a:cs typeface="Calibri"/>
                <a:sym typeface="Calibri"/>
              </a:rPr>
              <a:t> </a:t>
            </a:r>
            <a:endParaRPr sz="3600" b="1"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24" name="Google Shape;724;p85"/>
          <p:cNvPicPr preferRelativeResize="0"/>
          <p:nvPr/>
        </p:nvPicPr>
        <p:blipFill rotWithShape="1">
          <a:blip r:embed="rId3">
            <a:alphaModFix/>
          </a:blip>
          <a:srcRect/>
          <a:stretch/>
        </p:blipFill>
        <p:spPr>
          <a:xfrm>
            <a:off x="6910070" y="247650"/>
            <a:ext cx="2020037" cy="898397"/>
          </a:xfrm>
          <a:prstGeom prst="rect">
            <a:avLst/>
          </a:prstGeom>
          <a:noFill/>
          <a:ln>
            <a:noFill/>
          </a:ln>
        </p:spPr>
      </p:pic>
      <p:sp>
        <p:nvSpPr>
          <p:cNvPr id="725" name="Google Shape;725;p85"/>
          <p:cNvSpPr txBox="1"/>
          <p:nvPr/>
        </p:nvSpPr>
        <p:spPr>
          <a:xfrm>
            <a:off x="5016925" y="1177700"/>
            <a:ext cx="3548400" cy="25395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800"/>
              </a:spcBef>
              <a:spcAft>
                <a:spcPts val="0"/>
              </a:spcAft>
              <a:buNone/>
            </a:pPr>
            <a:r>
              <a:rPr lang="en-GB" sz="2400">
                <a:latin typeface="Calibri"/>
                <a:ea typeface="Calibri"/>
                <a:cs typeface="Calibri"/>
                <a:sym typeface="Calibri"/>
              </a:rPr>
              <a:t>Students can also log wider reading so that their record celebrates all reading</a:t>
            </a:r>
            <a:endParaRPr sz="2400" b="0" i="0" u="none" strike="noStrike" cap="none">
              <a:solidFill>
                <a:srgbClr val="000000"/>
              </a:solidFill>
              <a:latin typeface="Calibri"/>
              <a:ea typeface="Calibri"/>
              <a:cs typeface="Calibri"/>
              <a:sym typeface="Calibri"/>
            </a:endParaRPr>
          </a:p>
          <a:p>
            <a:pPr marL="457200" marR="0" lvl="0" indent="0" algn="l" rtl="0">
              <a:lnSpc>
                <a:spcPct val="115000"/>
              </a:lnSpc>
              <a:spcBef>
                <a:spcPts val="800"/>
              </a:spcBef>
              <a:spcAft>
                <a:spcPts val="0"/>
              </a:spcAft>
              <a:buNone/>
            </a:pPr>
            <a:endParaRPr sz="2400">
              <a:latin typeface="Calibri"/>
              <a:ea typeface="Calibri"/>
              <a:cs typeface="Calibri"/>
              <a:sym typeface="Calibri"/>
            </a:endParaRPr>
          </a:p>
          <a:p>
            <a:pPr marL="457200" marR="0" lvl="0" indent="0" algn="l" rtl="0">
              <a:lnSpc>
                <a:spcPct val="115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800"/>
              </a:spcBef>
              <a:spcAft>
                <a:spcPts val="0"/>
              </a:spcAft>
              <a:buClr>
                <a:schemeClr val="accent2"/>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115000"/>
              </a:lnSpc>
              <a:spcBef>
                <a:spcPts val="8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726" name="Google Shape;726;p85"/>
          <p:cNvPicPr preferRelativeResize="0"/>
          <p:nvPr/>
        </p:nvPicPr>
        <p:blipFill rotWithShape="1">
          <a:blip r:embed="rId4">
            <a:alphaModFix/>
          </a:blip>
          <a:srcRect/>
          <a:stretch/>
        </p:blipFill>
        <p:spPr>
          <a:xfrm>
            <a:off x="5334450" y="3635038"/>
            <a:ext cx="3400576" cy="2330825"/>
          </a:xfrm>
          <a:prstGeom prst="rect">
            <a:avLst/>
          </a:prstGeom>
          <a:noFill/>
          <a:ln w="28575" cap="flat" cmpd="sng">
            <a:solidFill>
              <a:srgbClr val="ED7D31"/>
            </a:solidFill>
            <a:prstDash val="solid"/>
            <a:round/>
            <a:headEnd type="none" w="sm" len="sm"/>
            <a:tailEnd type="none" w="sm" len="sm"/>
          </a:ln>
        </p:spPr>
      </p:pic>
      <p:pic>
        <p:nvPicPr>
          <p:cNvPr id="727" name="Google Shape;727;p85"/>
          <p:cNvPicPr preferRelativeResize="0"/>
          <p:nvPr/>
        </p:nvPicPr>
        <p:blipFill>
          <a:blip r:embed="rId5">
            <a:alphaModFix/>
          </a:blip>
          <a:stretch>
            <a:fillRect/>
          </a:stretch>
        </p:blipFill>
        <p:spPr>
          <a:xfrm>
            <a:off x="1137725" y="3170550"/>
            <a:ext cx="2924241" cy="2795450"/>
          </a:xfrm>
          <a:prstGeom prst="rect">
            <a:avLst/>
          </a:prstGeom>
          <a:noFill/>
          <a:ln w="28575" cap="flat" cmpd="sng">
            <a:solidFill>
              <a:srgbClr val="ED7D31"/>
            </a:solidFill>
            <a:prstDash val="solid"/>
            <a:round/>
            <a:headEnd type="none" w="sm" len="sm"/>
            <a:tailEnd type="none" w="sm" len="sm"/>
          </a:ln>
        </p:spPr>
      </p:pic>
      <p:sp>
        <p:nvSpPr>
          <p:cNvPr id="728" name="Google Shape;728;p85"/>
          <p:cNvSpPr txBox="1"/>
          <p:nvPr/>
        </p:nvSpPr>
        <p:spPr>
          <a:xfrm>
            <a:off x="337675" y="1168025"/>
            <a:ext cx="4111500" cy="25395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800"/>
              </a:spcBef>
              <a:spcAft>
                <a:spcPts val="0"/>
              </a:spcAft>
              <a:buNone/>
            </a:pPr>
            <a:r>
              <a:rPr lang="en-GB" sz="2400">
                <a:latin typeface="Calibri"/>
                <a:ea typeface="Calibri"/>
                <a:cs typeface="Calibri"/>
                <a:sym typeface="Calibri"/>
              </a:rPr>
              <a:t>The </a:t>
            </a:r>
            <a:r>
              <a:rPr lang="en-GB" sz="2400" b="0" i="0" u="none" strike="noStrike" cap="none">
                <a:solidFill>
                  <a:srgbClr val="000000"/>
                </a:solidFill>
                <a:latin typeface="Calibri"/>
                <a:ea typeface="Calibri"/>
                <a:cs typeface="Calibri"/>
                <a:sym typeface="Calibri"/>
              </a:rPr>
              <a:t>Progress screen charts all the books on which </a:t>
            </a:r>
            <a:r>
              <a:rPr lang="en-GB" sz="2400">
                <a:latin typeface="Calibri"/>
                <a:ea typeface="Calibri"/>
                <a:cs typeface="Calibri"/>
                <a:sym typeface="Calibri"/>
              </a:rPr>
              <a:t>students</a:t>
            </a:r>
            <a:r>
              <a:rPr lang="en-GB" sz="2400" b="0" i="0" u="none" strike="noStrike" cap="none">
                <a:solidFill>
                  <a:srgbClr val="000000"/>
                </a:solidFill>
                <a:latin typeface="Calibri"/>
                <a:ea typeface="Calibri"/>
                <a:cs typeface="Calibri"/>
                <a:sym typeface="Calibri"/>
              </a:rPr>
              <a:t> have completed quizzes</a:t>
            </a:r>
            <a:endParaRPr sz="2400" b="0" i="0" u="none" strike="noStrike" cap="none">
              <a:solidFill>
                <a:srgbClr val="000000"/>
              </a:solidFill>
              <a:latin typeface="Calibri"/>
              <a:ea typeface="Calibri"/>
              <a:cs typeface="Calibri"/>
              <a:sym typeface="Calibri"/>
            </a:endParaRPr>
          </a:p>
          <a:p>
            <a:pPr marL="457200" marR="0" lvl="0" indent="0" algn="l" rtl="0">
              <a:lnSpc>
                <a:spcPct val="115000"/>
              </a:lnSpc>
              <a:spcBef>
                <a:spcPts val="800"/>
              </a:spcBef>
              <a:spcAft>
                <a:spcPts val="0"/>
              </a:spcAft>
              <a:buNone/>
            </a:pPr>
            <a:endParaRPr sz="2400">
              <a:latin typeface="Calibri"/>
              <a:ea typeface="Calibri"/>
              <a:cs typeface="Calibri"/>
              <a:sym typeface="Calibri"/>
            </a:endParaRPr>
          </a:p>
          <a:p>
            <a:pPr marL="457200" marR="0" lvl="0" indent="0" algn="l" rtl="0">
              <a:lnSpc>
                <a:spcPct val="115000"/>
              </a:lnSpc>
              <a:spcBef>
                <a:spcPts val="800"/>
              </a:spcBef>
              <a:spcAft>
                <a:spcPts val="0"/>
              </a:spcAft>
              <a:buNone/>
            </a:pPr>
            <a:endParaRPr sz="1400" b="0" i="0" u="none" strike="noStrike" cap="none">
              <a:solidFill>
                <a:srgbClr val="000000"/>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800"/>
              </a:spcBef>
              <a:spcAft>
                <a:spcPts val="0"/>
              </a:spcAft>
              <a:buClr>
                <a:schemeClr val="accent2"/>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115000"/>
              </a:lnSpc>
              <a:spcBef>
                <a:spcPts val="8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729" name="Google Shape;729;p85"/>
          <p:cNvPicPr preferRelativeResize="0"/>
          <p:nvPr/>
        </p:nvPicPr>
        <p:blipFill rotWithShape="1">
          <a:blip r:embed="rId6">
            <a:alphaModFix/>
          </a:blip>
          <a:srcRect/>
          <a:stretch/>
        </p:blipFill>
        <p:spPr>
          <a:xfrm>
            <a:off x="7396479" y="6331853"/>
            <a:ext cx="1678800" cy="472800"/>
          </a:xfrm>
          <a:prstGeom prst="rect">
            <a:avLst/>
          </a:prstGeom>
          <a:noFill/>
          <a:ln>
            <a:noFill/>
          </a:ln>
        </p:spPr>
      </p:pic>
      <p:sp>
        <p:nvSpPr>
          <p:cNvPr id="730" name="Google Shape;730;p85"/>
          <p:cNvSpPr txBox="1"/>
          <p:nvPr/>
        </p:nvSpPr>
        <p:spPr>
          <a:xfrm>
            <a:off x="763425" y="6214775"/>
            <a:ext cx="63861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Reward and motivation </a:t>
            </a:r>
            <a:endParaRPr sz="2400" b="1">
              <a:solidFill>
                <a:srgbClr val="AEABAB"/>
              </a:solidFill>
              <a:latin typeface="Calibri"/>
              <a:ea typeface="Calibri"/>
              <a:cs typeface="Calibri"/>
              <a:sym typeface="Calibri"/>
            </a:endParaRPr>
          </a:p>
        </p:txBody>
      </p:sp>
      <p:sp>
        <p:nvSpPr>
          <p:cNvPr id="731" name="Google Shape;731;p85"/>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6"/>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8" name="Google Shape;738;p86"/>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739" name="Google Shape;739;p86"/>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740" name="Google Shape;740;p86"/>
          <p:cNvSpPr txBox="1"/>
          <p:nvPr/>
        </p:nvSpPr>
        <p:spPr>
          <a:xfrm>
            <a:off x="905200" y="2944700"/>
            <a:ext cx="56991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4200" b="1">
                <a:solidFill>
                  <a:schemeClr val="lt1"/>
                </a:solidFill>
                <a:latin typeface="Calibri"/>
                <a:ea typeface="Calibri"/>
                <a:cs typeface="Calibri"/>
                <a:sym typeface="Calibri"/>
              </a:rPr>
              <a:t>Support site</a:t>
            </a:r>
            <a:endParaRPr sz="42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87"/>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746" name="Google Shape;746;p87"/>
          <p:cNvSpPr txBox="1"/>
          <p:nvPr/>
        </p:nvSpPr>
        <p:spPr>
          <a:xfrm>
            <a:off x="304800" y="1114000"/>
            <a:ext cx="7923600" cy="1270500"/>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747" name="Google Shape;747;p87"/>
          <p:cNvSpPr txBox="1"/>
          <p:nvPr/>
        </p:nvSpPr>
        <p:spPr>
          <a:xfrm>
            <a:off x="381000" y="269325"/>
            <a:ext cx="70806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D7D31"/>
              </a:buClr>
              <a:buSzPts val="3600"/>
              <a:buFont typeface="Calibri"/>
              <a:buNone/>
            </a:pPr>
            <a:r>
              <a:rPr lang="en-GB" sz="3600" b="1">
                <a:solidFill>
                  <a:srgbClr val="ED7D31"/>
                </a:solidFill>
                <a:latin typeface="Calibri"/>
                <a:ea typeface="Calibri"/>
                <a:cs typeface="Calibri"/>
                <a:sym typeface="Calibri"/>
              </a:rPr>
              <a:t>Support site </a:t>
            </a:r>
            <a:r>
              <a:rPr lang="en-GB" sz="3600" b="1" i="0" u="none" strike="noStrike" cap="none">
                <a:solidFill>
                  <a:srgbClr val="ED7D31"/>
                </a:solidFill>
                <a:latin typeface="Calibri"/>
                <a:ea typeface="Calibri"/>
                <a:cs typeface="Calibri"/>
                <a:sym typeface="Calibri"/>
              </a:rPr>
              <a:t> </a:t>
            </a:r>
            <a:endParaRPr sz="3600" b="1" i="0" u="none" strike="noStrike" cap="none">
              <a:solidFill>
                <a:srgbClr val="ED7D31"/>
              </a:solidFill>
              <a:latin typeface="Calibri"/>
              <a:ea typeface="Calibri"/>
              <a:cs typeface="Calibri"/>
              <a:sym typeface="Calibri"/>
            </a:endParaRPr>
          </a:p>
        </p:txBody>
      </p:sp>
      <p:pic>
        <p:nvPicPr>
          <p:cNvPr id="748" name="Google Shape;748;p87"/>
          <p:cNvPicPr preferRelativeResize="0"/>
          <p:nvPr/>
        </p:nvPicPr>
        <p:blipFill rotWithShape="1">
          <a:blip r:embed="rId4">
            <a:alphaModFix/>
          </a:blip>
          <a:srcRect/>
          <a:stretch/>
        </p:blipFill>
        <p:spPr>
          <a:xfrm>
            <a:off x="7465200" y="6385200"/>
            <a:ext cx="1678800" cy="472800"/>
          </a:xfrm>
          <a:prstGeom prst="rect">
            <a:avLst/>
          </a:prstGeom>
          <a:noFill/>
          <a:ln>
            <a:noFill/>
          </a:ln>
        </p:spPr>
      </p:pic>
      <p:pic>
        <p:nvPicPr>
          <p:cNvPr id="750" name="Google Shape;750;p87"/>
          <p:cNvPicPr preferRelativeResize="0"/>
          <p:nvPr/>
        </p:nvPicPr>
        <p:blipFill>
          <a:blip r:embed="rId5">
            <a:alphaModFix/>
          </a:blip>
          <a:stretch>
            <a:fillRect/>
          </a:stretch>
        </p:blipFill>
        <p:spPr>
          <a:xfrm>
            <a:off x="5755726" y="3355636"/>
            <a:ext cx="3137421" cy="2679026"/>
          </a:xfrm>
          <a:prstGeom prst="rect">
            <a:avLst/>
          </a:prstGeom>
          <a:noFill/>
          <a:ln w="28575" cap="flat" cmpd="sng">
            <a:solidFill>
              <a:schemeClr val="accent6"/>
            </a:solidFill>
            <a:prstDash val="solid"/>
            <a:round/>
            <a:headEnd type="none" w="sm" len="sm"/>
            <a:tailEnd type="none" w="sm" len="sm"/>
          </a:ln>
        </p:spPr>
      </p:pic>
      <p:sp>
        <p:nvSpPr>
          <p:cNvPr id="749" name="Google Shape;749;p87"/>
          <p:cNvSpPr txBox="1"/>
          <p:nvPr/>
        </p:nvSpPr>
        <p:spPr>
          <a:xfrm>
            <a:off x="334200" y="1195425"/>
            <a:ext cx="8364900" cy="1752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2400" u="sng" dirty="0">
                <a:solidFill>
                  <a:schemeClr val="hlink"/>
                </a:solidFill>
                <a:latin typeface="Calibri"/>
                <a:ea typeface="Calibri"/>
                <a:cs typeface="Calibri"/>
                <a:sym typeface="Calibri"/>
                <a:hlinkClick r:id="rId6"/>
              </a:rPr>
              <a:t>https://</a:t>
            </a:r>
            <a:r>
              <a:rPr lang="en-GB" sz="2400" u="sng" dirty="0" smtClean="0">
                <a:solidFill>
                  <a:schemeClr val="hlink"/>
                </a:solidFill>
                <a:latin typeface="Calibri"/>
                <a:ea typeface="Calibri"/>
                <a:cs typeface="Calibri"/>
                <a:sym typeface="Calibri"/>
                <a:hlinkClick r:id="rId6"/>
              </a:rPr>
              <a:t>support.oxfordreadingbuddy.com/</a:t>
            </a:r>
            <a:r>
              <a:rPr lang="en-GB" sz="2400" u="sng" dirty="0" smtClean="0">
                <a:solidFill>
                  <a:schemeClr val="hlink"/>
                </a:solidFill>
                <a:latin typeface="Calibri"/>
                <a:ea typeface="Calibri"/>
                <a:cs typeface="Calibri"/>
                <a:sym typeface="Calibri"/>
              </a:rPr>
              <a:t>au/</a:t>
            </a:r>
            <a:endParaRPr sz="2400" dirty="0">
              <a:latin typeface="Calibri"/>
              <a:ea typeface="Calibri"/>
              <a:cs typeface="Calibri"/>
              <a:sym typeface="Calibri"/>
            </a:endParaRPr>
          </a:p>
          <a:p>
            <a:pPr marL="0" marR="0" lvl="0" indent="0" algn="l" rtl="0">
              <a:lnSpc>
                <a:spcPct val="115000"/>
              </a:lnSpc>
              <a:spcBef>
                <a:spcPts val="0"/>
              </a:spcBef>
              <a:spcAft>
                <a:spcPts val="0"/>
              </a:spcAft>
              <a:buNone/>
            </a:pPr>
            <a:endParaRPr sz="1000" dirty="0">
              <a:latin typeface="Calibri"/>
              <a:ea typeface="Calibri"/>
              <a:cs typeface="Calibri"/>
              <a:sym typeface="Calibri"/>
            </a:endParaRPr>
          </a:p>
          <a:p>
            <a:pPr marL="457200" marR="0" lvl="0" indent="-381000" algn="l" rtl="0">
              <a:lnSpc>
                <a:spcPct val="115000"/>
              </a:lnSpc>
              <a:spcBef>
                <a:spcPts val="0"/>
              </a:spcBef>
              <a:spcAft>
                <a:spcPts val="0"/>
              </a:spcAft>
              <a:buClr>
                <a:srgbClr val="E36C09"/>
              </a:buClr>
              <a:buSzPts val="2400"/>
              <a:buFont typeface="Calibri"/>
              <a:buChar char="●"/>
            </a:pPr>
            <a:r>
              <a:rPr lang="en-GB" sz="2000" dirty="0" smtClean="0">
                <a:latin typeface="Calibri"/>
                <a:ea typeface="Calibri"/>
                <a:cs typeface="Calibri"/>
                <a:sym typeface="Calibri"/>
              </a:rPr>
              <a:t>The </a:t>
            </a:r>
            <a:r>
              <a:rPr lang="en-GB" sz="2000" dirty="0">
                <a:latin typeface="Calibri"/>
                <a:ea typeface="Calibri"/>
                <a:cs typeface="Calibri"/>
                <a:sym typeface="Calibri"/>
              </a:rPr>
              <a:t>Support site provides comprehensive help and information about </a:t>
            </a:r>
            <a:r>
              <a:rPr lang="en-GB" sz="2000" i="1" dirty="0">
                <a:latin typeface="Calibri"/>
                <a:ea typeface="Calibri"/>
                <a:cs typeface="Calibri"/>
                <a:sym typeface="Calibri"/>
              </a:rPr>
              <a:t>Oxford Reading Buddy.</a:t>
            </a:r>
            <a:endParaRPr sz="2000" i="1" dirty="0">
              <a:latin typeface="Calibri"/>
              <a:ea typeface="Calibri"/>
              <a:cs typeface="Calibri"/>
              <a:sym typeface="Calibri"/>
            </a:endParaRPr>
          </a:p>
          <a:p>
            <a:pPr marL="457200" marR="0" lvl="0" indent="0" algn="l" rtl="0">
              <a:lnSpc>
                <a:spcPct val="115000"/>
              </a:lnSpc>
              <a:spcBef>
                <a:spcPts val="0"/>
              </a:spcBef>
              <a:spcAft>
                <a:spcPts val="0"/>
              </a:spcAft>
              <a:buNone/>
            </a:pPr>
            <a:endParaRPr sz="2400" dirty="0">
              <a:latin typeface="Calibri"/>
              <a:ea typeface="Calibri"/>
              <a:cs typeface="Calibri"/>
              <a:sym typeface="Calibri"/>
            </a:endParaRPr>
          </a:p>
          <a:p>
            <a:pPr marL="0" lvl="0" indent="0" algn="l" rtl="0">
              <a:lnSpc>
                <a:spcPct val="115000"/>
              </a:lnSpc>
              <a:spcBef>
                <a:spcPts val="0"/>
              </a:spcBef>
              <a:spcAft>
                <a:spcPts val="0"/>
              </a:spcAft>
              <a:buClr>
                <a:srgbClr val="000000"/>
              </a:buClr>
              <a:buSzPts val="2800"/>
              <a:buFont typeface="Arial"/>
              <a:buNone/>
            </a:pPr>
            <a:endParaRPr sz="2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dirty="0">
              <a:solidFill>
                <a:srgbClr val="ED7D3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dirty="0">
              <a:solidFill>
                <a:srgbClr val="ED7D3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dirty="0">
              <a:solidFill>
                <a:srgbClr val="FF99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dirty="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dirty="0">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dirty="0">
              <a:solidFill>
                <a:srgbClr val="FF9900"/>
              </a:solidFill>
              <a:latin typeface="Calibri"/>
              <a:ea typeface="Calibri"/>
              <a:cs typeface="Calibri"/>
              <a:sym typeface="Calibri"/>
            </a:endParaRPr>
          </a:p>
        </p:txBody>
      </p:sp>
      <p:sp>
        <p:nvSpPr>
          <p:cNvPr id="751" name="Google Shape;751;p87"/>
          <p:cNvSpPr txBox="1"/>
          <p:nvPr/>
        </p:nvSpPr>
        <p:spPr>
          <a:xfrm>
            <a:off x="334200" y="2569121"/>
            <a:ext cx="5434500" cy="1752000"/>
          </a:xfrm>
          <a:prstGeom prst="rect">
            <a:avLst/>
          </a:prstGeom>
          <a:noFill/>
          <a:ln>
            <a:noFill/>
          </a:ln>
        </p:spPr>
        <p:txBody>
          <a:bodyPr spcFirstLastPara="1" wrap="square" lIns="91425" tIns="45700" rIns="91425" bIns="45700" anchor="t" anchorCtr="0">
            <a:noAutofit/>
          </a:bodyPr>
          <a:lstStyle/>
          <a:p>
            <a:pPr marL="457200" indent="-381000">
              <a:lnSpc>
                <a:spcPct val="115000"/>
              </a:lnSpc>
              <a:buClr>
                <a:srgbClr val="ED7D31"/>
              </a:buClr>
              <a:buSzPts val="2400"/>
              <a:buFont typeface="Calibri"/>
              <a:buChar char="●"/>
            </a:pPr>
            <a:r>
              <a:rPr lang="en-GB" sz="2000" u="sng" dirty="0" smtClean="0">
                <a:latin typeface="Calibri"/>
                <a:ea typeface="Calibri"/>
                <a:cs typeface="Calibri"/>
                <a:sym typeface="Calibri"/>
              </a:rPr>
              <a:t>IMPORTANT</a:t>
            </a:r>
            <a:r>
              <a:rPr lang="en-GB" sz="2000" u="sng" dirty="0">
                <a:latin typeface="Calibri"/>
                <a:ea typeface="Calibri"/>
                <a:cs typeface="Calibri"/>
                <a:sym typeface="Calibri"/>
              </a:rPr>
              <a:t>: </a:t>
            </a:r>
            <a:r>
              <a:rPr lang="en-GB" sz="2000" dirty="0">
                <a:latin typeface="Calibri"/>
                <a:ea typeface="Calibri"/>
                <a:cs typeface="Calibri"/>
                <a:sym typeface="Calibri"/>
              </a:rPr>
              <a:t>make sure that you are viewing the Australia / New Zealand area</a:t>
            </a:r>
          </a:p>
          <a:p>
            <a:pPr marL="457200" indent="-381000">
              <a:lnSpc>
                <a:spcPct val="115000"/>
              </a:lnSpc>
              <a:buClr>
                <a:srgbClr val="ED7D31"/>
              </a:buClr>
              <a:buSzPts val="2400"/>
              <a:buFont typeface="Calibri"/>
              <a:buChar char="●"/>
            </a:pPr>
            <a:r>
              <a:rPr lang="en-GB" sz="2000" dirty="0">
                <a:latin typeface="Calibri"/>
                <a:ea typeface="Calibri"/>
                <a:cs typeface="Calibri"/>
                <a:sym typeface="Calibri"/>
              </a:rPr>
              <a:t>You can click straight to it from the service by selecting the ‘Help’ button in the top right of the screen.</a:t>
            </a:r>
          </a:p>
          <a:p>
            <a:pPr marL="457200" marR="0" lvl="0" indent="-381000" algn="l" rtl="0">
              <a:lnSpc>
                <a:spcPct val="115000"/>
              </a:lnSpc>
              <a:spcBef>
                <a:spcPts val="0"/>
              </a:spcBef>
              <a:spcAft>
                <a:spcPts val="0"/>
              </a:spcAft>
              <a:buClr>
                <a:srgbClr val="ED7D31"/>
              </a:buClr>
              <a:buSzPts val="2400"/>
              <a:buFont typeface="Calibri"/>
              <a:buChar char="●"/>
            </a:pPr>
            <a:r>
              <a:rPr lang="en-GB" sz="2000" dirty="0" smtClean="0">
                <a:latin typeface="Calibri"/>
                <a:ea typeface="Calibri"/>
                <a:cs typeface="Calibri"/>
                <a:sym typeface="Calibri"/>
              </a:rPr>
              <a:t>As </a:t>
            </a:r>
            <a:r>
              <a:rPr lang="en-GB" sz="2000" dirty="0">
                <a:latin typeface="Calibri"/>
                <a:ea typeface="Calibri"/>
                <a:cs typeface="Calibri"/>
                <a:sym typeface="Calibri"/>
              </a:rPr>
              <a:t>well as support for teachers there are also Parent and Student sections.</a:t>
            </a:r>
            <a:endParaRPr sz="2000" dirty="0">
              <a:latin typeface="Calibri"/>
              <a:ea typeface="Calibri"/>
              <a:cs typeface="Calibri"/>
              <a:sym typeface="Calibri"/>
            </a:endParaRPr>
          </a:p>
          <a:p>
            <a:pPr marL="457200" marR="0" lvl="0" indent="-381000" algn="l" rtl="0">
              <a:lnSpc>
                <a:spcPct val="115000"/>
              </a:lnSpc>
              <a:spcBef>
                <a:spcPts val="0"/>
              </a:spcBef>
              <a:spcAft>
                <a:spcPts val="0"/>
              </a:spcAft>
              <a:buClr>
                <a:srgbClr val="ED7D31"/>
              </a:buClr>
              <a:buSzPts val="2400"/>
              <a:buFont typeface="Calibri"/>
              <a:buChar char="●"/>
            </a:pPr>
            <a:r>
              <a:rPr lang="en-GB" sz="2000" dirty="0">
                <a:latin typeface="Calibri"/>
                <a:ea typeface="Calibri"/>
                <a:cs typeface="Calibri"/>
                <a:sym typeface="Calibri"/>
              </a:rPr>
              <a:t>The Support site is also the home of other useful resources such as ‘how to’ videos,  slide decks for parent and student launches, </a:t>
            </a:r>
            <a:r>
              <a:rPr lang="en-GB" sz="2000" dirty="0" smtClean="0">
                <a:latin typeface="Calibri"/>
                <a:ea typeface="Calibri"/>
                <a:cs typeface="Calibri"/>
                <a:sym typeface="Calibri"/>
              </a:rPr>
              <a:t>etc.</a:t>
            </a:r>
            <a:endParaRPr sz="2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dirty="0">
              <a:solidFill>
                <a:srgbClr val="ED7D3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rgbClr val="000000"/>
              </a:buClr>
              <a:buSzPts val="2800"/>
              <a:buFont typeface="Arial"/>
              <a:buNone/>
            </a:pPr>
            <a:endParaRPr sz="2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2700" b="1" dirty="0">
              <a:solidFill>
                <a:srgbClr val="ED7D3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dirty="0">
              <a:solidFill>
                <a:srgbClr val="FF99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2400"/>
              <a:buFont typeface="Calibri"/>
              <a:buNone/>
            </a:pPr>
            <a:endParaRPr sz="2400" dirty="0">
              <a:solidFill>
                <a:srgbClr val="FF9900"/>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Calibri"/>
              <a:buNone/>
            </a:pPr>
            <a:endParaRPr sz="3600" dirty="0">
              <a:solidFill>
                <a:srgbClr val="FF99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dirty="0">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dirty="0">
              <a:solidFill>
                <a:srgbClr val="FF9900"/>
              </a:solidFill>
              <a:latin typeface="Calibri"/>
              <a:ea typeface="Calibri"/>
              <a:cs typeface="Calibri"/>
              <a:sym typeface="Calibri"/>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8700" y="2499100"/>
            <a:ext cx="3135458" cy="653350"/>
          </a:xfrm>
          <a:prstGeom prst="rect">
            <a:avLst/>
          </a:prstGeom>
          <a:noFill/>
          <a:ln w="2857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8139059" y="2347029"/>
            <a:ext cx="765099" cy="478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Straight Arrow Connector 3"/>
          <p:cNvCxnSpPr/>
          <p:nvPr/>
        </p:nvCxnSpPr>
        <p:spPr>
          <a:xfrm flipV="1">
            <a:off x="4516650" y="2586402"/>
            <a:ext cx="3551109" cy="566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8"/>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8" name="Google Shape;758;p88"/>
          <p:cNvPicPr preferRelativeResize="0"/>
          <p:nvPr/>
        </p:nvPicPr>
        <p:blipFill rotWithShape="1">
          <a:blip r:embed="rId3">
            <a:alphaModFix/>
          </a:blip>
          <a:srcRect/>
          <a:stretch/>
        </p:blipFill>
        <p:spPr>
          <a:xfrm>
            <a:off x="7244079" y="6179453"/>
            <a:ext cx="1678800" cy="472800"/>
          </a:xfrm>
          <a:prstGeom prst="rect">
            <a:avLst/>
          </a:prstGeom>
          <a:noFill/>
          <a:ln>
            <a:noFill/>
          </a:ln>
        </p:spPr>
      </p:pic>
      <p:sp>
        <p:nvSpPr>
          <p:cNvPr id="759" name="Google Shape;759;p88"/>
          <p:cNvSpPr txBox="1"/>
          <p:nvPr/>
        </p:nvSpPr>
        <p:spPr>
          <a:xfrm>
            <a:off x="1321125" y="3048050"/>
            <a:ext cx="7528500" cy="777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GB" sz="4200" b="1">
                <a:solidFill>
                  <a:schemeClr val="lt1"/>
                </a:solidFill>
                <a:latin typeface="Calibri"/>
                <a:ea typeface="Calibri"/>
                <a:cs typeface="Calibri"/>
                <a:sym typeface="Calibri"/>
              </a:rPr>
              <a:t>Impact study</a:t>
            </a:r>
            <a:endParaRPr sz="4200" b="1">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Calibri"/>
              <a:buNone/>
            </a:pPr>
            <a:endParaRPr sz="420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600"/>
              <a:buFont typeface="Arial"/>
              <a:buNone/>
            </a:pPr>
            <a:endParaRPr sz="36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60" name="Google Shape;760;p88"/>
          <p:cNvPicPr preferRelativeResize="0"/>
          <p:nvPr/>
        </p:nvPicPr>
        <p:blipFill rotWithShape="1">
          <a:blip r:embed="rId4">
            <a:alphaModFix/>
          </a:blip>
          <a:srcRect/>
          <a:stretch/>
        </p:blipFill>
        <p:spPr>
          <a:xfrm>
            <a:off x="5417900" y="774477"/>
            <a:ext cx="3058925" cy="10835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9"/>
          <p:cNvSpPr txBox="1"/>
          <p:nvPr/>
        </p:nvSpPr>
        <p:spPr>
          <a:xfrm>
            <a:off x="563761" y="544295"/>
            <a:ext cx="6547500" cy="360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6C09"/>
              </a:buClr>
              <a:buSzPts val="3600"/>
              <a:buFont typeface="Calibri"/>
              <a:buNone/>
            </a:pPr>
            <a:r>
              <a:rPr lang="en-GB" sz="3600" b="1">
                <a:solidFill>
                  <a:srgbClr val="ED7D31"/>
                </a:solidFill>
                <a:latin typeface="Calibri"/>
                <a:ea typeface="Calibri"/>
                <a:cs typeface="Calibri"/>
                <a:sym typeface="Calibri"/>
              </a:rPr>
              <a:t>Impact study</a:t>
            </a:r>
            <a:r>
              <a:rPr lang="en-GB" sz="3600" b="1" i="0" u="none" strike="noStrike" cap="none">
                <a:solidFill>
                  <a:srgbClr val="ED7D31"/>
                </a:solidFill>
                <a:latin typeface="Calibri"/>
                <a:ea typeface="Calibri"/>
                <a:cs typeface="Calibri"/>
                <a:sym typeface="Calibri"/>
              </a:rPr>
              <a:t>  </a:t>
            </a:r>
            <a:r>
              <a:rPr lang="en-GB" sz="3600" b="0" i="0" u="none" strike="noStrike" cap="none">
                <a:solidFill>
                  <a:srgbClr val="E36C09"/>
                </a:solidFill>
                <a:latin typeface="Calibri"/>
                <a:ea typeface="Calibri"/>
                <a:cs typeface="Calibri"/>
                <a:sym typeface="Calibri"/>
              </a:rPr>
              <a:t> </a:t>
            </a:r>
            <a:endParaRPr sz="3600" b="0" i="0" u="none" strike="noStrike" cap="none">
              <a:solidFill>
                <a:srgbClr val="E36C09"/>
              </a:solidFill>
              <a:latin typeface="Calibri"/>
              <a:ea typeface="Calibri"/>
              <a:cs typeface="Calibri"/>
              <a:sym typeface="Calibri"/>
            </a:endParaRPr>
          </a:p>
          <a:p>
            <a:pPr marL="45720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66" name="Google Shape;766;p89"/>
          <p:cNvPicPr preferRelativeResize="0"/>
          <p:nvPr/>
        </p:nvPicPr>
        <p:blipFill rotWithShape="1">
          <a:blip r:embed="rId3">
            <a:alphaModFix/>
          </a:blip>
          <a:srcRect/>
          <a:stretch/>
        </p:blipFill>
        <p:spPr>
          <a:xfrm>
            <a:off x="6910070" y="247650"/>
            <a:ext cx="2020037" cy="898397"/>
          </a:xfrm>
          <a:prstGeom prst="rect">
            <a:avLst/>
          </a:prstGeom>
          <a:noFill/>
          <a:ln>
            <a:noFill/>
          </a:ln>
        </p:spPr>
      </p:pic>
      <p:sp>
        <p:nvSpPr>
          <p:cNvPr id="767" name="Google Shape;767;p89"/>
          <p:cNvSpPr txBox="1"/>
          <p:nvPr/>
        </p:nvSpPr>
        <p:spPr>
          <a:xfrm>
            <a:off x="4820400" y="2033400"/>
            <a:ext cx="4256700" cy="391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768" name="Google Shape;768;p89"/>
          <p:cNvSpPr/>
          <p:nvPr/>
        </p:nvSpPr>
        <p:spPr>
          <a:xfrm>
            <a:off x="563761" y="1427825"/>
            <a:ext cx="4256700" cy="264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9" name="Google Shape;769;p89"/>
          <p:cNvPicPr preferRelativeResize="0"/>
          <p:nvPr/>
        </p:nvPicPr>
        <p:blipFill rotWithShape="1">
          <a:blip r:embed="rId4">
            <a:alphaModFix/>
          </a:blip>
          <a:srcRect/>
          <a:stretch/>
        </p:blipFill>
        <p:spPr>
          <a:xfrm>
            <a:off x="7465204" y="6385203"/>
            <a:ext cx="1678800" cy="472800"/>
          </a:xfrm>
          <a:prstGeom prst="rect">
            <a:avLst/>
          </a:prstGeom>
          <a:noFill/>
          <a:ln>
            <a:noFill/>
          </a:ln>
        </p:spPr>
      </p:pic>
      <p:sp>
        <p:nvSpPr>
          <p:cNvPr id="770" name="Google Shape;770;p89"/>
          <p:cNvSpPr txBox="1"/>
          <p:nvPr/>
        </p:nvSpPr>
        <p:spPr>
          <a:xfrm>
            <a:off x="566400" y="1484925"/>
            <a:ext cx="8193000" cy="21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GB" sz="2400">
                <a:solidFill>
                  <a:schemeClr val="dk1"/>
                </a:solidFill>
                <a:highlight>
                  <a:schemeClr val="lt1"/>
                </a:highlight>
                <a:latin typeface="Calibri"/>
                <a:ea typeface="Calibri"/>
                <a:cs typeface="Calibri"/>
                <a:sym typeface="Calibri"/>
              </a:rPr>
              <a:t>An </a:t>
            </a:r>
            <a:r>
              <a:rPr lang="en-GB" sz="2400">
                <a:solidFill>
                  <a:schemeClr val="dk1"/>
                </a:solidFill>
                <a:latin typeface="Calibri"/>
                <a:ea typeface="Calibri"/>
                <a:cs typeface="Calibri"/>
                <a:sym typeface="Calibri"/>
              </a:rPr>
              <a:t>independent r</a:t>
            </a:r>
            <a:r>
              <a:rPr lang="en-GB" sz="2400">
                <a:solidFill>
                  <a:schemeClr val="dk1"/>
                </a:solidFill>
                <a:highlight>
                  <a:schemeClr val="lt1"/>
                </a:highlight>
                <a:latin typeface="Calibri"/>
                <a:ea typeface="Calibri"/>
                <a:cs typeface="Calibri"/>
                <a:sym typeface="Calibri"/>
              </a:rPr>
              <a:t>esearch study was commissioned to find out the benefits and challenges of using prototype (early trial version) Coaching eBooks in order to inform the pre-publication development of this aspect of the Oxford Reading Buddy service.</a:t>
            </a:r>
            <a:endParaRPr sz="2400">
              <a:latin typeface="Calibri"/>
              <a:ea typeface="Calibri"/>
              <a:cs typeface="Calibri"/>
              <a:sym typeface="Calibri"/>
            </a:endParaRPr>
          </a:p>
          <a:p>
            <a:pPr marL="0" marR="0" lvl="0" indent="0" algn="l" rtl="0">
              <a:lnSpc>
                <a:spcPct val="115000"/>
              </a:lnSpc>
              <a:spcBef>
                <a:spcPts val="800"/>
              </a:spcBef>
              <a:spcAft>
                <a:spcPts val="0"/>
              </a:spcAft>
              <a:buNone/>
            </a:pPr>
            <a:endParaRPr sz="24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771" name="Google Shape;771;p89"/>
          <p:cNvPicPr preferRelativeResize="0"/>
          <p:nvPr/>
        </p:nvPicPr>
        <p:blipFill>
          <a:blip r:embed="rId5">
            <a:alphaModFix/>
          </a:blip>
          <a:stretch>
            <a:fillRect/>
          </a:stretch>
        </p:blipFill>
        <p:spPr>
          <a:xfrm>
            <a:off x="1011875" y="3658697"/>
            <a:ext cx="6547500" cy="243705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0"/>
          <p:cNvSpPr txBox="1"/>
          <p:nvPr/>
        </p:nvSpPr>
        <p:spPr>
          <a:xfrm>
            <a:off x="563761" y="468095"/>
            <a:ext cx="6547500" cy="360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36C09"/>
              </a:buClr>
              <a:buSzPts val="3600"/>
              <a:buFont typeface="Calibri"/>
              <a:buNone/>
            </a:pPr>
            <a:r>
              <a:rPr lang="en-GB" sz="3600" b="1">
                <a:solidFill>
                  <a:srgbClr val="ED7D31"/>
                </a:solidFill>
                <a:latin typeface="Calibri"/>
                <a:ea typeface="Calibri"/>
                <a:cs typeface="Calibri"/>
                <a:sym typeface="Calibri"/>
              </a:rPr>
              <a:t>Teachers felt that...</a:t>
            </a:r>
            <a:endParaRPr sz="3600" b="0" i="0" u="none" strike="noStrike" cap="none">
              <a:solidFill>
                <a:srgbClr val="ED7D31"/>
              </a:solidFill>
              <a:latin typeface="Calibri"/>
              <a:ea typeface="Calibri"/>
              <a:cs typeface="Calibri"/>
              <a:sym typeface="Calibri"/>
            </a:endParaRPr>
          </a:p>
          <a:p>
            <a:pPr marL="457200" marR="0" lvl="0" indent="0" algn="l" rtl="0">
              <a:lnSpc>
                <a:spcPct val="90000"/>
              </a:lnSpc>
              <a:spcBef>
                <a:spcPts val="0"/>
              </a:spcBef>
              <a:spcAft>
                <a:spcPts val="0"/>
              </a:spcAft>
              <a:buClr>
                <a:schemeClr val="dk1"/>
              </a:buClr>
              <a:buSzPts val="1200"/>
              <a:buFont typeface="Calibri"/>
              <a:buNone/>
            </a:pPr>
            <a:endParaRPr sz="1200" b="0" i="0" u="none" strike="noStrike" cap="none">
              <a:solidFill>
                <a:schemeClr val="accent2"/>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457200" marR="0" lvl="0" indent="0" algn="l" rtl="0">
              <a:lnSpc>
                <a:spcPct val="90000"/>
              </a:lnSpc>
              <a:spcBef>
                <a:spcPts val="5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667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77" name="Google Shape;777;p90"/>
          <p:cNvPicPr preferRelativeResize="0"/>
          <p:nvPr/>
        </p:nvPicPr>
        <p:blipFill rotWithShape="1">
          <a:blip r:embed="rId3">
            <a:alphaModFix/>
          </a:blip>
          <a:srcRect/>
          <a:stretch/>
        </p:blipFill>
        <p:spPr>
          <a:xfrm>
            <a:off x="6910070" y="247650"/>
            <a:ext cx="2020037" cy="898397"/>
          </a:xfrm>
          <a:prstGeom prst="rect">
            <a:avLst/>
          </a:prstGeom>
          <a:noFill/>
          <a:ln>
            <a:noFill/>
          </a:ln>
        </p:spPr>
      </p:pic>
      <p:sp>
        <p:nvSpPr>
          <p:cNvPr id="778" name="Google Shape;778;p90"/>
          <p:cNvSpPr txBox="1"/>
          <p:nvPr/>
        </p:nvSpPr>
        <p:spPr>
          <a:xfrm>
            <a:off x="4820400" y="2033400"/>
            <a:ext cx="4256700" cy="391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779" name="Google Shape;779;p90"/>
          <p:cNvSpPr/>
          <p:nvPr/>
        </p:nvSpPr>
        <p:spPr>
          <a:xfrm>
            <a:off x="563761" y="1427825"/>
            <a:ext cx="4256700" cy="264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0" name="Google Shape;780;p90"/>
          <p:cNvPicPr preferRelativeResize="0"/>
          <p:nvPr/>
        </p:nvPicPr>
        <p:blipFill rotWithShape="1">
          <a:blip r:embed="rId4">
            <a:alphaModFix/>
          </a:blip>
          <a:srcRect/>
          <a:stretch/>
        </p:blipFill>
        <p:spPr>
          <a:xfrm>
            <a:off x="7465204" y="6385203"/>
            <a:ext cx="1678800" cy="472800"/>
          </a:xfrm>
          <a:prstGeom prst="rect">
            <a:avLst/>
          </a:prstGeom>
          <a:noFill/>
          <a:ln>
            <a:noFill/>
          </a:ln>
        </p:spPr>
      </p:pic>
      <p:pic>
        <p:nvPicPr>
          <p:cNvPr id="781" name="Google Shape;781;p90"/>
          <p:cNvPicPr preferRelativeResize="0"/>
          <p:nvPr/>
        </p:nvPicPr>
        <p:blipFill>
          <a:blip r:embed="rId5">
            <a:alphaModFix/>
          </a:blip>
          <a:stretch>
            <a:fillRect/>
          </a:stretch>
        </p:blipFill>
        <p:spPr>
          <a:xfrm>
            <a:off x="3969425" y="1146050"/>
            <a:ext cx="4685074" cy="4690775"/>
          </a:xfrm>
          <a:prstGeom prst="rect">
            <a:avLst/>
          </a:prstGeom>
          <a:noFill/>
          <a:ln>
            <a:noFill/>
          </a:ln>
        </p:spPr>
      </p:pic>
      <p:pic>
        <p:nvPicPr>
          <p:cNvPr id="782" name="Google Shape;782;p90"/>
          <p:cNvPicPr preferRelativeResize="0"/>
          <p:nvPr/>
        </p:nvPicPr>
        <p:blipFill>
          <a:blip r:embed="rId6">
            <a:alphaModFix/>
          </a:blip>
          <a:stretch>
            <a:fillRect/>
          </a:stretch>
        </p:blipFill>
        <p:spPr>
          <a:xfrm>
            <a:off x="762850" y="3109775"/>
            <a:ext cx="2987075" cy="2696169"/>
          </a:xfrm>
          <a:prstGeom prst="rect">
            <a:avLst/>
          </a:prstGeom>
          <a:noFill/>
          <a:ln>
            <a:noFill/>
          </a:ln>
        </p:spPr>
      </p:pic>
      <p:pic>
        <p:nvPicPr>
          <p:cNvPr id="783" name="Google Shape;783;p90"/>
          <p:cNvPicPr preferRelativeResize="0"/>
          <p:nvPr/>
        </p:nvPicPr>
        <p:blipFill>
          <a:blip r:embed="rId7">
            <a:alphaModFix/>
          </a:blip>
          <a:stretch>
            <a:fillRect/>
          </a:stretch>
        </p:blipFill>
        <p:spPr>
          <a:xfrm>
            <a:off x="705850" y="1069850"/>
            <a:ext cx="2862925" cy="1537125"/>
          </a:xfrm>
          <a:prstGeom prst="rect">
            <a:avLst/>
          </a:prstGeom>
          <a:noFill/>
          <a:ln>
            <a:noFill/>
          </a:ln>
        </p:spPr>
      </p:pic>
      <p:sp>
        <p:nvSpPr>
          <p:cNvPr id="784" name="Google Shape;784;p90"/>
          <p:cNvSpPr txBox="1"/>
          <p:nvPr/>
        </p:nvSpPr>
        <p:spPr>
          <a:xfrm>
            <a:off x="83450" y="6104100"/>
            <a:ext cx="9010800" cy="2112900"/>
          </a:xfrm>
          <a:prstGeom prst="rect">
            <a:avLst/>
          </a:prstGeom>
          <a:noFill/>
          <a:ln>
            <a:noFill/>
          </a:ln>
        </p:spPr>
        <p:txBody>
          <a:bodyPr spcFirstLastPara="1" wrap="square" lIns="91425" tIns="91425" rIns="91425" bIns="91425" anchor="t" anchorCtr="0">
            <a:noAutofit/>
          </a:bodyPr>
          <a:lstStyle/>
          <a:p>
            <a:pPr lvl="0"/>
            <a:r>
              <a:rPr lang="en-GB" dirty="0">
                <a:solidFill>
                  <a:srgbClr val="ED7D31"/>
                </a:solidFill>
                <a:highlight>
                  <a:schemeClr val="lt1"/>
                </a:highlight>
                <a:latin typeface="Calibri"/>
                <a:ea typeface="Calibri"/>
                <a:cs typeface="Calibri"/>
                <a:sym typeface="Calibri"/>
              </a:rPr>
              <a:t>To find out more, including challenges found and impact on final product, </a:t>
            </a:r>
            <a:r>
              <a:rPr lang="en-GB" dirty="0" smtClean="0">
                <a:solidFill>
                  <a:srgbClr val="ED7D31"/>
                </a:solidFill>
                <a:highlight>
                  <a:schemeClr val="lt1"/>
                </a:highlight>
                <a:latin typeface="Calibri"/>
                <a:ea typeface="Calibri"/>
                <a:cs typeface="Calibri"/>
                <a:sym typeface="Calibri"/>
              </a:rPr>
              <a:t>visit </a:t>
            </a:r>
            <a:br>
              <a:rPr lang="en-GB" dirty="0" smtClean="0">
                <a:solidFill>
                  <a:srgbClr val="ED7D31"/>
                </a:solidFill>
                <a:highlight>
                  <a:schemeClr val="lt1"/>
                </a:highlight>
                <a:latin typeface="Calibri"/>
                <a:ea typeface="Calibri"/>
                <a:cs typeface="Calibri"/>
                <a:sym typeface="Calibri"/>
              </a:rPr>
            </a:br>
            <a:r>
              <a:rPr lang="en-AU" dirty="0" smtClean="0">
                <a:hlinkClick r:id="rId8"/>
              </a:rPr>
              <a:t>https</a:t>
            </a:r>
            <a:r>
              <a:rPr lang="en-AU" dirty="0">
                <a:hlinkClick r:id="rId8"/>
              </a:rPr>
              <a:t>://www.oup.com.au/primary/oxford-reading-buddy/oxford-reading-buddy-impact-study</a:t>
            </a:r>
            <a:endParaRPr dirty="0">
              <a:solidFill>
                <a:srgbClr val="E36C09"/>
              </a:solidFill>
              <a:latin typeface="Calibri"/>
              <a:ea typeface="Calibri"/>
              <a:cs typeface="Calibri"/>
              <a:sym typeface="Calibri"/>
            </a:endParaRPr>
          </a:p>
          <a:p>
            <a:pPr marL="0" lvl="0" indent="0" algn="l" rtl="0">
              <a:spcBef>
                <a:spcPts val="0"/>
              </a:spcBef>
              <a:spcAft>
                <a:spcPts val="0"/>
              </a:spcAft>
              <a:buNone/>
            </a:pPr>
            <a:endParaRPr dirty="0">
              <a:solidFill>
                <a:srgbClr val="ED7D3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highlight>
                <a:schemeClr val="lt1"/>
              </a:highlight>
              <a:latin typeface="Calibri"/>
              <a:ea typeface="Calibri"/>
              <a:cs typeface="Calibri"/>
              <a:sym typeface="Calibri"/>
            </a:endParaRPr>
          </a:p>
          <a:p>
            <a:pPr marL="0" marR="0" lvl="0" indent="0" algn="l" rtl="0">
              <a:lnSpc>
                <a:spcPct val="115000"/>
              </a:lnSpc>
              <a:spcBef>
                <a:spcPts val="800"/>
              </a:spcBef>
              <a:spcAft>
                <a:spcPts val="0"/>
              </a:spcAft>
              <a:buNone/>
            </a:pPr>
            <a:endParaRPr sz="24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1"/>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1" name="Google Shape;791;p91"/>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792" name="Google Shape;792;p91"/>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793" name="Google Shape;793;p91"/>
          <p:cNvSpPr txBox="1"/>
          <p:nvPr/>
        </p:nvSpPr>
        <p:spPr>
          <a:xfrm>
            <a:off x="1318075" y="2944700"/>
            <a:ext cx="69666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4200" b="1">
                <a:solidFill>
                  <a:schemeClr val="lt1"/>
                </a:solidFill>
                <a:latin typeface="Calibri"/>
                <a:ea typeface="Calibri"/>
                <a:cs typeface="Calibri"/>
                <a:sym typeface="Calibri"/>
              </a:rPr>
              <a:t>Links to additional support</a:t>
            </a:r>
            <a:endParaRPr sz="42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p92"/>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799" name="Google Shape;799;p92"/>
          <p:cNvSpPr txBox="1"/>
          <p:nvPr/>
        </p:nvSpPr>
        <p:spPr>
          <a:xfrm>
            <a:off x="304800" y="1114000"/>
            <a:ext cx="7923600" cy="1270500"/>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800" name="Google Shape;800;p92"/>
          <p:cNvSpPr txBox="1"/>
          <p:nvPr/>
        </p:nvSpPr>
        <p:spPr>
          <a:xfrm>
            <a:off x="457200" y="269325"/>
            <a:ext cx="70806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D7D31"/>
              </a:buClr>
              <a:buSzPts val="3600"/>
              <a:buFont typeface="Calibri"/>
              <a:buNone/>
            </a:pPr>
            <a:r>
              <a:rPr lang="en-GB" sz="3600" b="1">
                <a:solidFill>
                  <a:srgbClr val="ED7D31"/>
                </a:solidFill>
                <a:latin typeface="Calibri"/>
                <a:ea typeface="Calibri"/>
                <a:cs typeface="Calibri"/>
                <a:sym typeface="Calibri"/>
              </a:rPr>
              <a:t>Links to additional support </a:t>
            </a:r>
            <a:r>
              <a:rPr lang="en-GB" sz="3600" b="1" i="0" u="none" strike="noStrike" cap="none">
                <a:solidFill>
                  <a:srgbClr val="ED7D31"/>
                </a:solidFill>
                <a:latin typeface="Calibri"/>
                <a:ea typeface="Calibri"/>
                <a:cs typeface="Calibri"/>
                <a:sym typeface="Calibri"/>
              </a:rPr>
              <a:t> </a:t>
            </a:r>
            <a:endParaRPr sz="3600" b="1" i="0" u="none" strike="noStrike" cap="none">
              <a:solidFill>
                <a:srgbClr val="ED7D31"/>
              </a:solidFill>
              <a:latin typeface="Calibri"/>
              <a:ea typeface="Calibri"/>
              <a:cs typeface="Calibri"/>
              <a:sym typeface="Calibri"/>
            </a:endParaRPr>
          </a:p>
        </p:txBody>
      </p:sp>
      <p:pic>
        <p:nvPicPr>
          <p:cNvPr id="801" name="Google Shape;801;p92"/>
          <p:cNvPicPr preferRelativeResize="0"/>
          <p:nvPr/>
        </p:nvPicPr>
        <p:blipFill rotWithShape="1">
          <a:blip r:embed="rId4">
            <a:alphaModFix/>
          </a:blip>
          <a:srcRect/>
          <a:stretch/>
        </p:blipFill>
        <p:spPr>
          <a:xfrm>
            <a:off x="7465200" y="6385200"/>
            <a:ext cx="1678800" cy="472800"/>
          </a:xfrm>
          <a:prstGeom prst="rect">
            <a:avLst/>
          </a:prstGeom>
          <a:noFill/>
          <a:ln>
            <a:noFill/>
          </a:ln>
        </p:spPr>
      </p:pic>
      <p:graphicFrame>
        <p:nvGraphicFramePr>
          <p:cNvPr id="802" name="Google Shape;802;p92"/>
          <p:cNvGraphicFramePr/>
          <p:nvPr>
            <p:extLst>
              <p:ext uri="{D42A27DB-BD31-4B8C-83A1-F6EECF244321}">
                <p14:modId xmlns:p14="http://schemas.microsoft.com/office/powerpoint/2010/main" val="3669852645"/>
              </p:ext>
            </p:extLst>
          </p:nvPr>
        </p:nvGraphicFramePr>
        <p:xfrm>
          <a:off x="132225" y="1161675"/>
          <a:ext cx="8935600" cy="4476456"/>
        </p:xfrm>
        <a:graphic>
          <a:graphicData uri="http://schemas.openxmlformats.org/drawingml/2006/table">
            <a:tbl>
              <a:tblPr>
                <a:noFill/>
                <a:tableStyleId>{181AA65A-85D3-42E7-B46D-2528AF7D316D}</a:tableStyleId>
              </a:tblPr>
              <a:tblGrid>
                <a:gridCol w="3025625"/>
                <a:gridCol w="5909975"/>
              </a:tblGrid>
              <a:tr h="414075">
                <a:tc>
                  <a:txBody>
                    <a:bodyPr/>
                    <a:lstStyle/>
                    <a:p>
                      <a:pPr marL="0" lvl="0" indent="0" algn="l" rtl="0">
                        <a:lnSpc>
                          <a:spcPct val="115000"/>
                        </a:lnSpc>
                        <a:spcBef>
                          <a:spcPts val="0"/>
                        </a:spcBef>
                        <a:spcAft>
                          <a:spcPts val="0"/>
                        </a:spcAft>
                        <a:buNone/>
                      </a:pPr>
                      <a:r>
                        <a:rPr lang="en-GB" sz="1200" dirty="0">
                          <a:latin typeface="+mn-lt"/>
                          <a:ea typeface="Calibri"/>
                          <a:cs typeface="Calibri"/>
                          <a:sym typeface="Calibri"/>
                        </a:rPr>
                        <a:t>First Steps on the service </a:t>
                      </a:r>
                      <a:endParaRPr sz="1200" dirty="0">
                        <a:latin typeface="+mn-lt"/>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GB" sz="1200" u="sng" dirty="0">
                          <a:latin typeface="+mn-lt"/>
                          <a:ea typeface="Calibri"/>
                          <a:cs typeface="Calibri"/>
                          <a:sym typeface="Calibri"/>
                          <a:hlinkClick r:id="rId5"/>
                        </a:rPr>
                        <a:t>https://</a:t>
                      </a:r>
                      <a:r>
                        <a:rPr lang="en-GB" sz="1200" u="sng" dirty="0" smtClean="0">
                          <a:latin typeface="+mn-lt"/>
                          <a:ea typeface="Calibri"/>
                          <a:cs typeface="Calibri"/>
                          <a:sym typeface="Calibri"/>
                          <a:hlinkClick r:id="rId5"/>
                        </a:rPr>
                        <a:t>support.oxfordreadingbuddy.com/au/teacher-support/teachers-introduction-to-oxford-reading-buddy/your-first-steps</a:t>
                      </a:r>
                      <a:endParaRPr sz="1200" dirty="0">
                        <a:latin typeface="+mn-lt"/>
                      </a:endParaRPr>
                    </a:p>
                  </a:txBody>
                  <a:tcPr marL="91425" marR="91425" marT="91425" marB="91425"/>
                </a:tc>
              </a:tr>
              <a:tr h="414075">
                <a:tc>
                  <a:txBody>
                    <a:bodyPr/>
                    <a:lstStyle/>
                    <a:p>
                      <a:pPr marL="0" lvl="0" indent="0" algn="l" rtl="0">
                        <a:lnSpc>
                          <a:spcPct val="100000"/>
                        </a:lnSpc>
                        <a:spcBef>
                          <a:spcPts val="0"/>
                        </a:spcBef>
                        <a:spcAft>
                          <a:spcPts val="0"/>
                        </a:spcAft>
                        <a:buNone/>
                      </a:pPr>
                      <a:r>
                        <a:rPr lang="en-GB" sz="1200" dirty="0">
                          <a:latin typeface="+mn-lt"/>
                          <a:ea typeface="Calibri"/>
                          <a:cs typeface="Calibri"/>
                          <a:sym typeface="Calibri"/>
                        </a:rPr>
                        <a:t>Reporting screen explanatory videos</a:t>
                      </a:r>
                      <a:endParaRPr sz="1200" dirty="0">
                        <a:latin typeface="+mn-lt"/>
                      </a:endParaRPr>
                    </a:p>
                  </a:txBody>
                  <a:tcPr marL="91425" marR="91425" marT="91425" marB="91425"/>
                </a:tc>
                <a:tc>
                  <a:txBody>
                    <a:bodyPr/>
                    <a:lstStyle/>
                    <a:p>
                      <a:pPr marL="0" lvl="0" indent="0" algn="l" rtl="0">
                        <a:lnSpc>
                          <a:spcPct val="100000"/>
                        </a:lnSpc>
                        <a:spcBef>
                          <a:spcPts val="0"/>
                        </a:spcBef>
                        <a:spcAft>
                          <a:spcPts val="0"/>
                        </a:spcAft>
                        <a:buNone/>
                      </a:pPr>
                      <a:r>
                        <a:rPr lang="en-AU" sz="1200" dirty="0" smtClean="0">
                          <a:latin typeface="+mn-lt"/>
                          <a:hlinkClick r:id="rId6"/>
                        </a:rPr>
                        <a:t>https://support.oxfordreadingbuddy.com/au/teacher-support/reporting-area/</a:t>
                      </a:r>
                      <a:endParaRPr sz="1200" dirty="0">
                        <a:latin typeface="+mn-lt"/>
                      </a:endParaRPr>
                    </a:p>
                  </a:txBody>
                  <a:tcPr marL="91425" marR="91425" marT="91425" marB="91425"/>
                </a:tc>
              </a:tr>
              <a:tr h="414075">
                <a:tc>
                  <a:txBody>
                    <a:bodyPr/>
                    <a:lstStyle/>
                    <a:p>
                      <a:pPr marL="0" lvl="0" indent="0" algn="l" rtl="0">
                        <a:lnSpc>
                          <a:spcPct val="100000"/>
                        </a:lnSpc>
                        <a:spcBef>
                          <a:spcPts val="0"/>
                        </a:spcBef>
                        <a:spcAft>
                          <a:spcPts val="0"/>
                        </a:spcAft>
                        <a:buNone/>
                      </a:pPr>
                      <a:r>
                        <a:rPr lang="en-GB" sz="1200" dirty="0" smtClean="0">
                          <a:latin typeface="+mn-lt"/>
                          <a:ea typeface="Calibri"/>
                          <a:cs typeface="Calibri"/>
                          <a:sym typeface="Calibri"/>
                        </a:rPr>
                        <a:t>What are Oxford Levels</a:t>
                      </a:r>
                      <a:r>
                        <a:rPr lang="en-GB" sz="1200" baseline="0" dirty="0" smtClean="0">
                          <a:latin typeface="+mn-lt"/>
                          <a:ea typeface="Calibri"/>
                          <a:cs typeface="Calibri"/>
                          <a:sym typeface="Calibri"/>
                        </a:rPr>
                        <a:t> and information about how they correlate to other levelling systems</a:t>
                      </a:r>
                      <a:endParaRPr sz="1200" dirty="0">
                        <a:latin typeface="+mn-lt"/>
                      </a:endParaRPr>
                    </a:p>
                  </a:txBody>
                  <a:tcPr marL="91425" marR="91425" marT="91425" marB="91425"/>
                </a:tc>
                <a:tc>
                  <a:txBody>
                    <a:bodyPr/>
                    <a:lstStyle/>
                    <a:p>
                      <a:pPr marL="0" lvl="0" indent="0" algn="l" rtl="0">
                        <a:lnSpc>
                          <a:spcPct val="115000"/>
                        </a:lnSpc>
                        <a:spcBef>
                          <a:spcPts val="0"/>
                        </a:spcBef>
                        <a:spcAft>
                          <a:spcPts val="0"/>
                        </a:spcAft>
                        <a:buNone/>
                      </a:pPr>
                      <a:r>
                        <a:rPr lang="en-AU" sz="1200" dirty="0" smtClean="0">
                          <a:latin typeface="+mn-lt"/>
                          <a:hlinkClick r:id="rId7"/>
                        </a:rPr>
                        <a:t>https://www.oup.com.au/primary/oxford-levels</a:t>
                      </a:r>
                      <a:endParaRPr lang="en-AU" sz="1200" dirty="0" smtClean="0">
                        <a:latin typeface="+mn-lt"/>
                      </a:endParaRPr>
                    </a:p>
                    <a:p>
                      <a:pPr marL="0" lvl="0" indent="0" algn="l" rtl="0">
                        <a:lnSpc>
                          <a:spcPct val="115000"/>
                        </a:lnSpc>
                        <a:spcBef>
                          <a:spcPts val="0"/>
                        </a:spcBef>
                        <a:spcAft>
                          <a:spcPts val="0"/>
                        </a:spcAft>
                        <a:buNone/>
                      </a:pPr>
                      <a:r>
                        <a:rPr lang="en-AU" sz="1200" dirty="0" smtClean="0">
                          <a:latin typeface="+mn-lt"/>
                        </a:rPr>
                        <a:t>And </a:t>
                      </a:r>
                    </a:p>
                    <a:p>
                      <a:pPr marL="0" lvl="0" indent="0" algn="l" rtl="0">
                        <a:lnSpc>
                          <a:spcPct val="115000"/>
                        </a:lnSpc>
                        <a:spcBef>
                          <a:spcPts val="0"/>
                        </a:spcBef>
                        <a:spcAft>
                          <a:spcPts val="0"/>
                        </a:spcAft>
                        <a:buNone/>
                      </a:pPr>
                      <a:r>
                        <a:rPr lang="en-AU" sz="1200" dirty="0" smtClean="0">
                          <a:latin typeface="+mn-lt"/>
                          <a:hlinkClick r:id="rId8"/>
                        </a:rPr>
                        <a:t>https://support.oxfordreadingbuddy.com/au/teacher-support/placement-guidance-for-oxford-levels/</a:t>
                      </a:r>
                      <a:endParaRPr sz="1200" dirty="0">
                        <a:latin typeface="+mn-lt"/>
                      </a:endParaRPr>
                    </a:p>
                  </a:txBody>
                  <a:tcPr marL="91425" marR="91425" marT="91425" marB="91425"/>
                </a:tc>
              </a:tr>
              <a:tr h="414075">
                <a:tc>
                  <a:txBody>
                    <a:bodyPr/>
                    <a:lstStyle/>
                    <a:p>
                      <a:pPr marL="0" lvl="0" indent="0" algn="l" rtl="0">
                        <a:lnSpc>
                          <a:spcPct val="115000"/>
                        </a:lnSpc>
                        <a:spcBef>
                          <a:spcPts val="0"/>
                        </a:spcBef>
                        <a:spcAft>
                          <a:spcPts val="0"/>
                        </a:spcAft>
                        <a:buNone/>
                      </a:pPr>
                      <a:r>
                        <a:rPr lang="en-GB" sz="1200">
                          <a:latin typeface="+mn-lt"/>
                          <a:ea typeface="Calibri"/>
                          <a:cs typeface="Calibri"/>
                          <a:sym typeface="Calibri"/>
                        </a:rPr>
                        <a:t>Comprehension Skills and Strategies </a:t>
                      </a:r>
                      <a:endParaRPr sz="1200">
                        <a:latin typeface="+mn-lt"/>
                      </a:endParaRPr>
                    </a:p>
                  </a:txBody>
                  <a:tcPr marL="91425" marR="91425" marT="91425" marB="91425"/>
                </a:tc>
                <a:tc>
                  <a:txBody>
                    <a:bodyPr/>
                    <a:lstStyle/>
                    <a:p>
                      <a:pPr marL="0" lvl="0" indent="0" algn="l" rtl="0">
                        <a:lnSpc>
                          <a:spcPct val="115000"/>
                        </a:lnSpc>
                        <a:spcBef>
                          <a:spcPts val="0"/>
                        </a:spcBef>
                        <a:spcAft>
                          <a:spcPts val="0"/>
                        </a:spcAft>
                        <a:buNone/>
                      </a:pPr>
                      <a:r>
                        <a:rPr lang="en-GB" sz="1200" u="sng" dirty="0">
                          <a:latin typeface="+mn-lt"/>
                          <a:ea typeface="Calibri"/>
                          <a:cs typeface="Calibri"/>
                          <a:sym typeface="Calibri"/>
                          <a:hlinkClick r:id="rId9"/>
                        </a:rPr>
                        <a:t>https://support.oxfordreadingbuddy.com/teacher-support/skills-and-strategies-in-oxford-reading-buddy/</a:t>
                      </a:r>
                      <a:endParaRPr sz="1200" dirty="0">
                        <a:latin typeface="+mn-lt"/>
                      </a:endParaRPr>
                    </a:p>
                  </a:txBody>
                  <a:tcPr marL="91425" marR="91425" marT="91425" marB="91425"/>
                </a:tc>
              </a:tr>
              <a:tr h="414075">
                <a:tc>
                  <a:txBody>
                    <a:bodyPr/>
                    <a:lstStyle/>
                    <a:p>
                      <a:pPr marL="0" lvl="0" indent="0" algn="l" rtl="0">
                        <a:lnSpc>
                          <a:spcPct val="115000"/>
                        </a:lnSpc>
                        <a:spcBef>
                          <a:spcPts val="0"/>
                        </a:spcBef>
                        <a:spcAft>
                          <a:spcPts val="0"/>
                        </a:spcAft>
                        <a:buNone/>
                      </a:pPr>
                      <a:r>
                        <a:rPr lang="en-GB" sz="1200" dirty="0">
                          <a:latin typeface="+mn-lt"/>
                          <a:ea typeface="Calibri"/>
                          <a:cs typeface="Calibri"/>
                          <a:sym typeface="Calibri"/>
                        </a:rPr>
                        <a:t>Parent </a:t>
                      </a:r>
                      <a:r>
                        <a:rPr lang="en-GB" sz="1200" dirty="0" smtClean="0">
                          <a:latin typeface="+mn-lt"/>
                          <a:ea typeface="Calibri"/>
                          <a:cs typeface="Calibri"/>
                          <a:sym typeface="Calibri"/>
                        </a:rPr>
                        <a:t>support</a:t>
                      </a:r>
                    </a:p>
                    <a:p>
                      <a:pPr marL="0" lvl="0" indent="0" algn="l" rtl="0">
                        <a:lnSpc>
                          <a:spcPct val="115000"/>
                        </a:lnSpc>
                        <a:spcBef>
                          <a:spcPts val="0"/>
                        </a:spcBef>
                        <a:spcAft>
                          <a:spcPts val="0"/>
                        </a:spcAft>
                        <a:buNone/>
                      </a:pPr>
                      <a:r>
                        <a:rPr lang="en-GB" sz="1200" dirty="0" smtClean="0">
                          <a:latin typeface="+mn-lt"/>
                          <a:cs typeface="Calibri"/>
                          <a:sym typeface="Calibri"/>
                        </a:rPr>
                        <a:t>Including a letter to parents</a:t>
                      </a:r>
                      <a:r>
                        <a:rPr lang="en-GB" sz="1200" baseline="0" dirty="0" smtClean="0">
                          <a:latin typeface="+mn-lt"/>
                          <a:cs typeface="Calibri"/>
                          <a:sym typeface="Calibri"/>
                        </a:rPr>
                        <a:t> and newsletter article</a:t>
                      </a:r>
                      <a:endParaRPr sz="1200" dirty="0">
                        <a:latin typeface="+mn-lt"/>
                      </a:endParaRPr>
                    </a:p>
                  </a:txBody>
                  <a:tcPr marL="91425" marR="91425" marT="91425" marB="91425"/>
                </a:tc>
                <a:tc>
                  <a:txBody>
                    <a:bodyPr/>
                    <a:lstStyle/>
                    <a:p>
                      <a:pPr marL="0" lvl="0" indent="0" algn="l" rtl="0">
                        <a:lnSpc>
                          <a:spcPct val="100000"/>
                        </a:lnSpc>
                        <a:spcBef>
                          <a:spcPts val="0"/>
                        </a:spcBef>
                        <a:spcAft>
                          <a:spcPts val="0"/>
                        </a:spcAft>
                        <a:buNone/>
                      </a:pPr>
                      <a:r>
                        <a:rPr lang="en-AU" sz="1200" dirty="0" smtClean="0">
                          <a:latin typeface="+mn-lt"/>
                          <a:hlinkClick r:id="rId10"/>
                        </a:rPr>
                        <a:t>https://support.oxfordreadingbuddy.com/au/parent-support/</a:t>
                      </a:r>
                      <a:endParaRPr sz="1200" dirty="0">
                        <a:latin typeface="+mn-lt"/>
                        <a:ea typeface="Calibri"/>
                        <a:cs typeface="Calibri"/>
                        <a:sym typeface="Calibri"/>
                      </a:endParaRPr>
                    </a:p>
                  </a:txBody>
                  <a:tcPr marL="91425" marR="91425" marT="91425" marB="91425"/>
                </a:tc>
              </a:tr>
              <a:tr h="414075">
                <a:tc>
                  <a:txBody>
                    <a:bodyPr/>
                    <a:lstStyle/>
                    <a:p>
                      <a:pPr marL="0" lvl="0" indent="0" algn="l" rtl="0">
                        <a:lnSpc>
                          <a:spcPct val="115000"/>
                        </a:lnSpc>
                        <a:spcBef>
                          <a:spcPts val="0"/>
                        </a:spcBef>
                        <a:spcAft>
                          <a:spcPts val="0"/>
                        </a:spcAft>
                        <a:buNone/>
                      </a:pPr>
                      <a:r>
                        <a:rPr lang="en-GB" sz="1200" dirty="0">
                          <a:latin typeface="+mn-lt"/>
                          <a:ea typeface="Calibri"/>
                          <a:cs typeface="Calibri"/>
                          <a:sym typeface="Calibri"/>
                        </a:rPr>
                        <a:t>Student </a:t>
                      </a:r>
                      <a:r>
                        <a:rPr lang="en-GB" sz="1200" dirty="0" smtClean="0">
                          <a:latin typeface="+mn-lt"/>
                          <a:ea typeface="Calibri"/>
                          <a:cs typeface="Calibri"/>
                          <a:sym typeface="Calibri"/>
                        </a:rPr>
                        <a:t>support</a:t>
                      </a:r>
                      <a:endParaRPr sz="1200" dirty="0">
                        <a:latin typeface="+mn-lt"/>
                      </a:endParaRPr>
                    </a:p>
                  </a:txBody>
                  <a:tcPr marL="91425" marR="91425" marT="91425" marB="91425"/>
                </a:tc>
                <a:tc>
                  <a:txBody>
                    <a:bodyPr/>
                    <a:lstStyle/>
                    <a:p>
                      <a:pPr marL="0" lvl="0" indent="0" algn="l" rtl="0">
                        <a:lnSpc>
                          <a:spcPct val="100000"/>
                        </a:lnSpc>
                        <a:spcBef>
                          <a:spcPts val="0"/>
                        </a:spcBef>
                        <a:spcAft>
                          <a:spcPts val="0"/>
                        </a:spcAft>
                        <a:buNone/>
                      </a:pPr>
                      <a:r>
                        <a:rPr lang="en-AU" sz="1200" dirty="0" smtClean="0">
                          <a:latin typeface="+mn-lt"/>
                          <a:hlinkClick r:id="rId11"/>
                        </a:rPr>
                        <a:t>https://support.oxfordreadingbuddy.com/au/student-support/</a:t>
                      </a:r>
                      <a:endParaRPr sz="1200" dirty="0">
                        <a:latin typeface="+mn-lt"/>
                        <a:ea typeface="Calibri"/>
                        <a:cs typeface="Calibri"/>
                        <a:sym typeface="Calibri"/>
                      </a:endParaRPr>
                    </a:p>
                  </a:txBody>
                  <a:tcPr marL="91425" marR="91425" marT="91425" marB="91425"/>
                </a:tc>
              </a:tr>
              <a:tr h="414075">
                <a:tc>
                  <a:txBody>
                    <a:bodyPr/>
                    <a:lstStyle/>
                    <a:p>
                      <a:pPr marL="0" lvl="0" indent="0" algn="l" rtl="0">
                        <a:lnSpc>
                          <a:spcPct val="115000"/>
                        </a:lnSpc>
                        <a:spcBef>
                          <a:spcPts val="0"/>
                        </a:spcBef>
                        <a:spcAft>
                          <a:spcPts val="0"/>
                        </a:spcAft>
                        <a:buNone/>
                      </a:pPr>
                      <a:r>
                        <a:rPr lang="en-GB" sz="1200" dirty="0">
                          <a:latin typeface="+mn-lt"/>
                          <a:ea typeface="Calibri"/>
                          <a:cs typeface="Calibri"/>
                          <a:sym typeface="Calibri"/>
                        </a:rPr>
                        <a:t>Impact study information </a:t>
                      </a:r>
                      <a:endParaRPr sz="1200" dirty="0">
                        <a:latin typeface="+mn-lt"/>
                      </a:endParaRPr>
                    </a:p>
                  </a:txBody>
                  <a:tcPr marL="91425" marR="91425" marT="91425" marB="91425"/>
                </a:tc>
                <a:tc>
                  <a:txBody>
                    <a:bodyPr/>
                    <a:lstStyle/>
                    <a:p>
                      <a:pPr marL="0" lvl="0" indent="0" algn="l" rtl="0">
                        <a:lnSpc>
                          <a:spcPct val="115000"/>
                        </a:lnSpc>
                        <a:spcBef>
                          <a:spcPts val="0"/>
                        </a:spcBef>
                        <a:spcAft>
                          <a:spcPts val="0"/>
                        </a:spcAft>
                        <a:buNone/>
                      </a:pPr>
                      <a:r>
                        <a:rPr lang="en-GB" sz="1200" u="sng" dirty="0">
                          <a:latin typeface="+mn-lt"/>
                          <a:ea typeface="Calibri"/>
                          <a:cs typeface="Calibri"/>
                          <a:sym typeface="Calibri"/>
                          <a:hlinkClick r:id="rId12"/>
                        </a:rPr>
                        <a:t>https://global.oup.com/education/content/primary/series/oxford-reading-buddy/impact/?region=uk</a:t>
                      </a:r>
                      <a:endParaRPr sz="1200" dirty="0">
                        <a:latin typeface="+mn-lt"/>
                        <a:ea typeface="Calibri"/>
                        <a:cs typeface="Calibri"/>
                        <a:sym typeface="Calibri"/>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3"/>
          <p:cNvSpPr/>
          <p:nvPr/>
        </p:nvSpPr>
        <p:spPr>
          <a:xfrm>
            <a:off x="234176" y="234176"/>
            <a:ext cx="8688600" cy="6418200"/>
          </a:xfrm>
          <a:prstGeom prst="rect">
            <a:avLst/>
          </a:prstGeom>
          <a:solidFill>
            <a:srgbClr val="FF6200">
              <a:alpha val="8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08" name="Google Shape;808;p93"/>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809" name="Google Shape;809;p93"/>
          <p:cNvPicPr preferRelativeResize="0"/>
          <p:nvPr/>
        </p:nvPicPr>
        <p:blipFill rotWithShape="1">
          <a:blip r:embed="rId4">
            <a:alphaModFix/>
          </a:blip>
          <a:srcRect/>
          <a:stretch/>
        </p:blipFill>
        <p:spPr>
          <a:xfrm>
            <a:off x="2324675" y="2466332"/>
            <a:ext cx="4051301" cy="1435100"/>
          </a:xfrm>
          <a:prstGeom prst="rect">
            <a:avLst/>
          </a:prstGeom>
          <a:noFill/>
          <a:ln>
            <a:noFill/>
          </a:ln>
        </p:spPr>
      </p:pic>
      <p:sp>
        <p:nvSpPr>
          <p:cNvPr id="810" name="Google Shape;810;p93"/>
          <p:cNvSpPr txBox="1"/>
          <p:nvPr/>
        </p:nvSpPr>
        <p:spPr>
          <a:xfrm>
            <a:off x="592300" y="635575"/>
            <a:ext cx="6262800" cy="70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p:nvPr/>
        </p:nvSpPr>
        <p:spPr>
          <a:xfrm>
            <a:off x="234176" y="234176"/>
            <a:ext cx="8688600" cy="6418200"/>
          </a:xfrm>
          <a:prstGeom prst="rect">
            <a:avLst/>
          </a:prstGeom>
          <a:solidFill>
            <a:srgbClr val="D6ECF3">
              <a:alpha val="81568"/>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0" algn="l" rtl="0">
              <a:spcBef>
                <a:spcPts val="0"/>
              </a:spcBef>
              <a:spcAft>
                <a:spcPts val="0"/>
              </a:spcAft>
              <a:buClr>
                <a:schemeClr val="dk1"/>
              </a:buClr>
              <a:buSzPts val="1350"/>
              <a:buFont typeface="Arial"/>
              <a:buNone/>
            </a:pPr>
            <a:endParaRPr sz="1350" b="1">
              <a:solidFill>
                <a:schemeClr val="accent2"/>
              </a:solidFill>
            </a:endParaRPr>
          </a:p>
          <a:p>
            <a:pPr marL="0" lvl="0" indent="457200" algn="ctr" rtl="0">
              <a:spcBef>
                <a:spcPts val="0"/>
              </a:spcBef>
              <a:spcAft>
                <a:spcPts val="0"/>
              </a:spcAft>
              <a:buClr>
                <a:schemeClr val="dk1"/>
              </a:buClr>
              <a:buSzPts val="1350"/>
              <a:buFont typeface="Arial"/>
              <a:buNone/>
            </a:pPr>
            <a:r>
              <a:rPr lang="en-GB" sz="1350" b="1">
                <a:solidFill>
                  <a:schemeClr val="accent2"/>
                </a:solidFill>
              </a:rPr>
              <a:t>    </a:t>
            </a:r>
            <a:r>
              <a:rPr lang="en-GB" sz="3000" b="1">
                <a:solidFill>
                  <a:schemeClr val="accent2"/>
                </a:solidFill>
                <a:latin typeface="Calibri"/>
                <a:ea typeface="Calibri"/>
                <a:cs typeface="Calibri"/>
                <a:sym typeface="Calibri"/>
              </a:rPr>
              <a:t>Works on any mobile device!</a:t>
            </a:r>
            <a:endParaRPr sz="3000" i="0" u="none" strike="noStrike" cap="none">
              <a:solidFill>
                <a:schemeClr val="lt1"/>
              </a:solidFill>
              <a:latin typeface="Calibri"/>
              <a:ea typeface="Calibri"/>
              <a:cs typeface="Calibri"/>
              <a:sym typeface="Calibri"/>
            </a:endParaRPr>
          </a:p>
        </p:txBody>
      </p:sp>
      <p:pic>
        <p:nvPicPr>
          <p:cNvPr id="361" name="Google Shape;361;p59"/>
          <p:cNvPicPr preferRelativeResize="0"/>
          <p:nvPr/>
        </p:nvPicPr>
        <p:blipFill rotWithShape="1">
          <a:blip r:embed="rId3">
            <a:alphaModFix/>
          </a:blip>
          <a:srcRect/>
          <a:stretch/>
        </p:blipFill>
        <p:spPr>
          <a:xfrm>
            <a:off x="7244079" y="6179453"/>
            <a:ext cx="1678800" cy="472800"/>
          </a:xfrm>
          <a:prstGeom prst="rect">
            <a:avLst/>
          </a:prstGeom>
          <a:noFill/>
          <a:ln>
            <a:noFill/>
          </a:ln>
        </p:spPr>
      </p:pic>
      <p:sp>
        <p:nvSpPr>
          <p:cNvPr id="362" name="Google Shape;362;p59"/>
          <p:cNvSpPr txBox="1"/>
          <p:nvPr/>
        </p:nvSpPr>
        <p:spPr>
          <a:xfrm>
            <a:off x="757748" y="791306"/>
            <a:ext cx="6280500" cy="969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1" u="none" strike="noStrike" cap="none">
                <a:solidFill>
                  <a:srgbClr val="ED7D31"/>
                </a:solidFill>
                <a:latin typeface="Calibri"/>
                <a:ea typeface="Calibri"/>
                <a:cs typeface="Calibri"/>
                <a:sym typeface="Calibri"/>
              </a:rPr>
              <a:t>Oxford Reading Buddy</a:t>
            </a:r>
            <a:r>
              <a:rPr lang="en-GB" sz="2800" b="1" i="0" u="none" strike="noStrike" cap="none">
                <a:solidFill>
                  <a:srgbClr val="ED7D31"/>
                </a:solidFill>
                <a:latin typeface="Calibri"/>
                <a:ea typeface="Calibri"/>
                <a:cs typeface="Calibri"/>
                <a:sym typeface="Calibri"/>
              </a:rPr>
              <a:t> </a:t>
            </a:r>
            <a:r>
              <a:rPr lang="en-GB" sz="2800" b="1">
                <a:solidFill>
                  <a:srgbClr val="ED7D31"/>
                </a:solidFill>
                <a:latin typeface="Calibri"/>
                <a:ea typeface="Calibri"/>
                <a:cs typeface="Calibri"/>
                <a:sym typeface="Calibri"/>
              </a:rPr>
              <a:t>features</a:t>
            </a:r>
            <a:r>
              <a:rPr lang="en-GB" sz="2800" b="1" i="0" u="none" strike="noStrike" cap="none">
                <a:solidFill>
                  <a:srgbClr val="ED7D31"/>
                </a:solidFill>
                <a:latin typeface="Calibri"/>
                <a:ea typeface="Calibri"/>
                <a:cs typeface="Calibri"/>
                <a:sym typeface="Calibri"/>
              </a:rPr>
              <a:t>:</a:t>
            </a:r>
            <a:endParaRPr sz="2800" b="1" i="0" u="none" strike="noStrike" cap="none">
              <a:solidFill>
                <a:srgbClr val="ED7D3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375"/>
              </a:spcBef>
              <a:spcAft>
                <a:spcPts val="0"/>
              </a:spcAft>
              <a:buClr>
                <a:srgbClr val="000000"/>
              </a:buClr>
              <a:buSzPts val="1425"/>
              <a:buFont typeface="Arial"/>
              <a:buNone/>
            </a:pPr>
            <a:endParaRPr sz="1425" b="0" i="0" u="none" strike="noStrike" cap="none">
              <a:solidFill>
                <a:srgbClr val="000000"/>
              </a:solidFill>
              <a:latin typeface="Calibri"/>
              <a:ea typeface="Calibri"/>
              <a:cs typeface="Calibri"/>
              <a:sym typeface="Calibri"/>
            </a:endParaRPr>
          </a:p>
          <a:p>
            <a:pPr marL="34290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63" name="Google Shape;363;p59"/>
          <p:cNvPicPr preferRelativeResize="0"/>
          <p:nvPr/>
        </p:nvPicPr>
        <p:blipFill rotWithShape="1">
          <a:blip r:embed="rId4">
            <a:alphaModFix/>
          </a:blip>
          <a:srcRect/>
          <a:stretch/>
        </p:blipFill>
        <p:spPr>
          <a:xfrm>
            <a:off x="6690690" y="338931"/>
            <a:ext cx="2063670" cy="917802"/>
          </a:xfrm>
          <a:prstGeom prst="rect">
            <a:avLst/>
          </a:prstGeom>
          <a:noFill/>
          <a:ln>
            <a:noFill/>
          </a:ln>
        </p:spPr>
      </p:pic>
      <p:sp>
        <p:nvSpPr>
          <p:cNvPr id="364" name="Google Shape;364;p59"/>
          <p:cNvSpPr/>
          <p:nvPr/>
        </p:nvSpPr>
        <p:spPr>
          <a:xfrm flipH="1">
            <a:off x="824845" y="1509799"/>
            <a:ext cx="2481900" cy="2049000"/>
          </a:xfrm>
          <a:prstGeom prst="round1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5" name="Google Shape;365;p59"/>
          <p:cNvSpPr txBox="1"/>
          <p:nvPr/>
        </p:nvSpPr>
        <p:spPr>
          <a:xfrm>
            <a:off x="927075" y="1626162"/>
            <a:ext cx="1604100" cy="16497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i="0" u="none" strike="noStrike" cap="none" dirty="0">
                <a:solidFill>
                  <a:srgbClr val="ED7D31"/>
                </a:solidFill>
                <a:latin typeface="Calibri"/>
                <a:ea typeface="Calibri"/>
                <a:cs typeface="Calibri"/>
                <a:sym typeface="Calibri"/>
              </a:rPr>
              <a:t>Coaching eBooks</a:t>
            </a:r>
            <a:r>
              <a:rPr lang="en-GB" sz="1350" b="1" dirty="0">
                <a:solidFill>
                  <a:srgbClr val="ED7D31"/>
                </a:solidFill>
                <a:latin typeface="Calibri"/>
                <a:ea typeface="Calibri"/>
                <a:cs typeface="Calibri"/>
                <a:sym typeface="Calibri"/>
              </a:rPr>
              <a:t>...</a:t>
            </a:r>
            <a:endParaRPr sz="1350" b="1" i="0" u="none" strike="noStrike" cap="none" dirty="0">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i="0" u="none" strike="noStrike" cap="none" dirty="0">
                <a:solidFill>
                  <a:schemeClr val="dk1"/>
                </a:solidFill>
                <a:latin typeface="Calibri"/>
                <a:ea typeface="Calibri"/>
                <a:cs typeface="Calibri"/>
                <a:sym typeface="Calibri"/>
              </a:rPr>
              <a:t>offer a digital reading ‘buddy’ </a:t>
            </a:r>
            <a:endParaRPr sz="130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i="0" u="none" strike="noStrike" cap="none" dirty="0" smtClean="0">
                <a:solidFill>
                  <a:schemeClr val="dk1"/>
                </a:solidFill>
                <a:latin typeface="Calibri"/>
                <a:ea typeface="Calibri"/>
                <a:cs typeface="Calibri"/>
                <a:sym typeface="Calibri"/>
              </a:rPr>
              <a:t>to coach reading comprehension skills. </a:t>
            </a:r>
            <a:endParaRPr sz="1400" i="0" u="none" strike="noStrike" cap="none" dirty="0">
              <a:solidFill>
                <a:srgbClr val="000000"/>
              </a:solidFill>
              <a:latin typeface="Calibri"/>
              <a:ea typeface="Calibri"/>
              <a:cs typeface="Calibri"/>
              <a:sym typeface="Calibri"/>
            </a:endParaRPr>
          </a:p>
        </p:txBody>
      </p:sp>
      <p:pic>
        <p:nvPicPr>
          <p:cNvPr id="366" name="Google Shape;366;p59"/>
          <p:cNvPicPr preferRelativeResize="0"/>
          <p:nvPr/>
        </p:nvPicPr>
        <p:blipFill rotWithShape="1">
          <a:blip r:embed="rId5">
            <a:alphaModFix/>
          </a:blip>
          <a:srcRect/>
          <a:stretch/>
        </p:blipFill>
        <p:spPr>
          <a:xfrm>
            <a:off x="1983157" y="2111330"/>
            <a:ext cx="1498913" cy="1498912"/>
          </a:xfrm>
          <a:prstGeom prst="rect">
            <a:avLst/>
          </a:prstGeom>
          <a:noFill/>
          <a:ln>
            <a:noFill/>
          </a:ln>
        </p:spPr>
      </p:pic>
      <p:sp>
        <p:nvSpPr>
          <p:cNvPr id="367" name="Google Shape;367;p59"/>
          <p:cNvSpPr/>
          <p:nvPr/>
        </p:nvSpPr>
        <p:spPr>
          <a:xfrm>
            <a:off x="5942497" y="1509689"/>
            <a:ext cx="2543700" cy="2032800"/>
          </a:xfrm>
          <a:prstGeom prst="round1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8" name="Google Shape;368;p59"/>
          <p:cNvSpPr/>
          <p:nvPr/>
        </p:nvSpPr>
        <p:spPr>
          <a:xfrm rot="10800000" flipH="1">
            <a:off x="5942496" y="3745272"/>
            <a:ext cx="2543700" cy="2002800"/>
          </a:xfrm>
          <a:prstGeom prst="round1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9" name="Google Shape;369;p59"/>
          <p:cNvSpPr/>
          <p:nvPr/>
        </p:nvSpPr>
        <p:spPr>
          <a:xfrm rot="10800000">
            <a:off x="824844" y="3762522"/>
            <a:ext cx="2481900" cy="2002800"/>
          </a:xfrm>
          <a:prstGeom prst="round1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70" name="Google Shape;370;p59"/>
          <p:cNvSpPr/>
          <p:nvPr/>
        </p:nvSpPr>
        <p:spPr>
          <a:xfrm>
            <a:off x="3482064" y="1509689"/>
            <a:ext cx="2285100" cy="20328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1" name="Google Shape;371;p59"/>
          <p:cNvSpPr txBox="1"/>
          <p:nvPr/>
        </p:nvSpPr>
        <p:spPr>
          <a:xfrm>
            <a:off x="3566557" y="1622179"/>
            <a:ext cx="1385100" cy="18006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i="0" u="none" strike="noStrike" cap="none">
                <a:solidFill>
                  <a:srgbClr val="ED7D31"/>
                </a:solidFill>
                <a:latin typeface="Calibri"/>
                <a:ea typeface="Calibri"/>
                <a:cs typeface="Calibri"/>
                <a:sym typeface="Calibri"/>
              </a:rPr>
              <a:t>eBook library...</a:t>
            </a:r>
            <a:endParaRPr sz="135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i="0" u="none" strike="noStrike" cap="none">
                <a:solidFill>
                  <a:schemeClr val="dk1"/>
                </a:solidFill>
                <a:latin typeface="Calibri"/>
                <a:ea typeface="Calibri"/>
                <a:cs typeface="Calibri"/>
                <a:sym typeface="Calibri"/>
              </a:rPr>
              <a:t>for practice and consolidation – all automatically fed to children by Oxford </a:t>
            </a:r>
            <a:r>
              <a:rPr lang="en-GB" sz="1300">
                <a:solidFill>
                  <a:schemeClr val="dk1"/>
                </a:solidFill>
                <a:latin typeface="Calibri"/>
                <a:ea typeface="Calibri"/>
                <a:cs typeface="Calibri"/>
                <a:sym typeface="Calibri"/>
              </a:rPr>
              <a:t>L</a:t>
            </a:r>
            <a:r>
              <a:rPr lang="en-GB" sz="1300" i="0" u="none" strike="noStrike" cap="none">
                <a:solidFill>
                  <a:schemeClr val="dk1"/>
                </a:solidFill>
                <a:latin typeface="Calibri"/>
                <a:ea typeface="Calibri"/>
                <a:cs typeface="Calibri"/>
                <a:sym typeface="Calibri"/>
              </a:rPr>
              <a:t>evel</a:t>
            </a:r>
            <a:r>
              <a:rPr lang="en-GB"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pic>
        <p:nvPicPr>
          <p:cNvPr id="372" name="Google Shape;372;p59"/>
          <p:cNvPicPr preferRelativeResize="0"/>
          <p:nvPr/>
        </p:nvPicPr>
        <p:blipFill rotWithShape="1">
          <a:blip r:embed="rId6">
            <a:alphaModFix/>
          </a:blip>
          <a:srcRect/>
          <a:stretch/>
        </p:blipFill>
        <p:spPr>
          <a:xfrm>
            <a:off x="4896593" y="2452223"/>
            <a:ext cx="794616" cy="995009"/>
          </a:xfrm>
          <a:prstGeom prst="rect">
            <a:avLst/>
          </a:prstGeom>
          <a:noFill/>
          <a:ln w="9525" cap="flat" cmpd="sng">
            <a:solidFill>
              <a:srgbClr val="AEABAB"/>
            </a:solidFill>
            <a:prstDash val="solid"/>
            <a:round/>
            <a:headEnd type="none" w="sm" len="sm"/>
            <a:tailEnd type="none" w="sm" len="sm"/>
          </a:ln>
        </p:spPr>
      </p:pic>
      <p:sp>
        <p:nvSpPr>
          <p:cNvPr id="373" name="Google Shape;373;p59"/>
          <p:cNvSpPr txBox="1"/>
          <p:nvPr/>
        </p:nvSpPr>
        <p:spPr>
          <a:xfrm>
            <a:off x="6131900" y="3832275"/>
            <a:ext cx="2285100" cy="14463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a:solidFill>
                  <a:srgbClr val="ED7D31"/>
                </a:solidFill>
                <a:latin typeface="Calibri"/>
                <a:ea typeface="Calibri"/>
                <a:cs typeface="Calibri"/>
                <a:sym typeface="Calibri"/>
              </a:rPr>
              <a:t>Rewards and motivation...</a:t>
            </a:r>
            <a:endParaRPr sz="135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a:solidFill>
                  <a:schemeClr val="dk1"/>
                </a:solidFill>
                <a:latin typeface="Calibri"/>
                <a:ea typeface="Calibri"/>
                <a:cs typeface="Calibri"/>
                <a:sym typeface="Calibri"/>
              </a:rPr>
              <a:t>through good books, friendly reading buddies and collectable badges</a:t>
            </a:r>
            <a:r>
              <a:rPr lang="en-GB"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12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125" b="0" i="0" u="none" strike="noStrike" cap="none">
              <a:solidFill>
                <a:srgbClr val="000000"/>
              </a:solidFill>
              <a:latin typeface="Arial"/>
              <a:ea typeface="Arial"/>
              <a:cs typeface="Arial"/>
              <a:sym typeface="Arial"/>
            </a:endParaRPr>
          </a:p>
        </p:txBody>
      </p:sp>
      <p:pic>
        <p:nvPicPr>
          <p:cNvPr id="374" name="Google Shape;374;p59"/>
          <p:cNvPicPr preferRelativeResize="0"/>
          <p:nvPr/>
        </p:nvPicPr>
        <p:blipFill rotWithShape="1">
          <a:blip r:embed="rId7">
            <a:alphaModFix/>
          </a:blip>
          <a:srcRect/>
          <a:stretch/>
        </p:blipFill>
        <p:spPr>
          <a:xfrm>
            <a:off x="6520893" y="4856923"/>
            <a:ext cx="1293972" cy="827659"/>
          </a:xfrm>
          <a:prstGeom prst="rect">
            <a:avLst/>
          </a:prstGeom>
          <a:noFill/>
          <a:ln w="9525" cap="flat" cmpd="sng">
            <a:solidFill>
              <a:srgbClr val="AEABAB"/>
            </a:solidFill>
            <a:prstDash val="solid"/>
            <a:round/>
            <a:headEnd type="none" w="sm" len="sm"/>
            <a:tailEnd type="none" w="sm" len="sm"/>
          </a:ln>
        </p:spPr>
      </p:pic>
      <p:sp>
        <p:nvSpPr>
          <p:cNvPr id="375" name="Google Shape;375;p59"/>
          <p:cNvSpPr/>
          <p:nvPr/>
        </p:nvSpPr>
        <p:spPr>
          <a:xfrm>
            <a:off x="3482064" y="3762647"/>
            <a:ext cx="2285100" cy="20028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p59"/>
          <p:cNvSpPr txBox="1"/>
          <p:nvPr/>
        </p:nvSpPr>
        <p:spPr>
          <a:xfrm>
            <a:off x="927075" y="3832275"/>
            <a:ext cx="2379600" cy="14463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i="0" u="none" strike="noStrike" cap="none">
                <a:solidFill>
                  <a:srgbClr val="ED7D31"/>
                </a:solidFill>
                <a:latin typeface="Calibri"/>
                <a:ea typeface="Calibri"/>
                <a:cs typeface="Calibri"/>
                <a:sym typeface="Calibri"/>
              </a:rPr>
              <a:t>Aut</a:t>
            </a:r>
            <a:r>
              <a:rPr lang="en-GB" sz="1350" b="1">
                <a:solidFill>
                  <a:srgbClr val="ED7D31"/>
                </a:solidFill>
                <a:latin typeface="Calibri"/>
                <a:ea typeface="Calibri"/>
                <a:cs typeface="Calibri"/>
                <a:sym typeface="Calibri"/>
              </a:rPr>
              <a:t>omatic </a:t>
            </a:r>
            <a:r>
              <a:rPr lang="en-GB" sz="1350" b="1" i="0" u="none" strike="noStrike" cap="none">
                <a:solidFill>
                  <a:srgbClr val="ED7D31"/>
                </a:solidFill>
                <a:latin typeface="Calibri"/>
                <a:ea typeface="Calibri"/>
                <a:cs typeface="Calibri"/>
                <a:sym typeface="Calibri"/>
              </a:rPr>
              <a:t>progression...</a:t>
            </a:r>
            <a:endParaRPr sz="135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i="0" u="none" strike="noStrike" cap="none">
                <a:solidFill>
                  <a:schemeClr val="dk1"/>
                </a:solidFill>
                <a:latin typeface="Calibri"/>
                <a:ea typeface="Calibri"/>
                <a:cs typeface="Calibri"/>
                <a:sym typeface="Calibri"/>
              </a:rPr>
              <a:t>through Oxford Levels based on quiz performance so children have constant and immediate access to appropriately levelled books. </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125" b="0" i="0" u="none" strike="noStrike" cap="none">
              <a:solidFill>
                <a:srgbClr val="000000"/>
              </a:solidFill>
              <a:latin typeface="Arial"/>
              <a:ea typeface="Arial"/>
              <a:cs typeface="Arial"/>
              <a:sym typeface="Arial"/>
            </a:endParaRPr>
          </a:p>
        </p:txBody>
      </p:sp>
      <p:sp>
        <p:nvSpPr>
          <p:cNvPr id="377" name="Google Shape;377;p59"/>
          <p:cNvSpPr txBox="1"/>
          <p:nvPr/>
        </p:nvSpPr>
        <p:spPr>
          <a:xfrm>
            <a:off x="3566557" y="3856387"/>
            <a:ext cx="2106900" cy="9354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a:solidFill>
                  <a:srgbClr val="ED7D31"/>
                </a:solidFill>
                <a:latin typeface="Calibri"/>
                <a:ea typeface="Calibri"/>
                <a:cs typeface="Calibri"/>
                <a:sym typeface="Calibri"/>
              </a:rPr>
              <a:t>Performance reporting...</a:t>
            </a:r>
            <a:endParaRPr sz="135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a:solidFill>
                  <a:schemeClr val="dk1"/>
                </a:solidFill>
                <a:latin typeface="Calibri"/>
                <a:ea typeface="Calibri"/>
                <a:cs typeface="Calibri"/>
                <a:sym typeface="Calibri"/>
              </a:rPr>
              <a:t>shows attainment against national expectations, progress and engagement.</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125" b="0" i="0" u="none" strike="noStrike" cap="none">
              <a:solidFill>
                <a:srgbClr val="000000"/>
              </a:solidFill>
              <a:latin typeface="Arial"/>
              <a:ea typeface="Arial"/>
              <a:cs typeface="Arial"/>
              <a:sym typeface="Arial"/>
            </a:endParaRPr>
          </a:p>
        </p:txBody>
      </p:sp>
      <p:pic>
        <p:nvPicPr>
          <p:cNvPr id="378" name="Google Shape;378;p59"/>
          <p:cNvPicPr preferRelativeResize="0"/>
          <p:nvPr/>
        </p:nvPicPr>
        <p:blipFill>
          <a:blip r:embed="rId8">
            <a:alphaModFix/>
          </a:blip>
          <a:stretch>
            <a:fillRect/>
          </a:stretch>
        </p:blipFill>
        <p:spPr>
          <a:xfrm>
            <a:off x="3648864" y="5034350"/>
            <a:ext cx="1859211" cy="472800"/>
          </a:xfrm>
          <a:prstGeom prst="rect">
            <a:avLst/>
          </a:prstGeom>
          <a:noFill/>
          <a:ln w="9525" cap="flat" cmpd="sng">
            <a:solidFill>
              <a:srgbClr val="999999"/>
            </a:solidFill>
            <a:prstDash val="solid"/>
            <a:round/>
            <a:headEnd type="none" w="sm" len="sm"/>
            <a:tailEnd type="none" w="sm" len="sm"/>
          </a:ln>
        </p:spPr>
      </p:pic>
      <p:sp>
        <p:nvSpPr>
          <p:cNvPr id="379" name="Google Shape;379;p59"/>
          <p:cNvSpPr/>
          <p:nvPr/>
        </p:nvSpPr>
        <p:spPr>
          <a:xfrm>
            <a:off x="571500" y="1288400"/>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
        <p:nvSpPr>
          <p:cNvPr id="380" name="Google Shape;380;p59"/>
          <p:cNvSpPr/>
          <p:nvPr/>
        </p:nvSpPr>
        <p:spPr>
          <a:xfrm>
            <a:off x="3306750" y="1288400"/>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2</a:t>
            </a:r>
            <a:endParaRPr sz="1700" b="1">
              <a:solidFill>
                <a:srgbClr val="FFFFFF"/>
              </a:solidFill>
              <a:latin typeface="Calibri"/>
              <a:ea typeface="Calibri"/>
              <a:cs typeface="Calibri"/>
              <a:sym typeface="Calibri"/>
            </a:endParaRPr>
          </a:p>
        </p:txBody>
      </p:sp>
      <p:sp>
        <p:nvSpPr>
          <p:cNvPr id="381" name="Google Shape;381;p59"/>
          <p:cNvSpPr/>
          <p:nvPr/>
        </p:nvSpPr>
        <p:spPr>
          <a:xfrm>
            <a:off x="5691200" y="1288400"/>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3</a:t>
            </a:r>
            <a:endParaRPr sz="1700" b="1">
              <a:solidFill>
                <a:srgbClr val="FFFFFF"/>
              </a:solidFill>
              <a:latin typeface="Calibri"/>
              <a:ea typeface="Calibri"/>
              <a:cs typeface="Calibri"/>
              <a:sym typeface="Calibri"/>
            </a:endParaRPr>
          </a:p>
        </p:txBody>
      </p:sp>
      <p:sp>
        <p:nvSpPr>
          <p:cNvPr id="382" name="Google Shape;382;p59"/>
          <p:cNvSpPr txBox="1"/>
          <p:nvPr/>
        </p:nvSpPr>
        <p:spPr>
          <a:xfrm>
            <a:off x="6077450" y="1624350"/>
            <a:ext cx="2106900" cy="13125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GB" sz="1350" b="1">
                <a:solidFill>
                  <a:srgbClr val="ED7D31"/>
                </a:solidFill>
                <a:latin typeface="Calibri"/>
                <a:ea typeface="Calibri"/>
                <a:cs typeface="Calibri"/>
                <a:sym typeface="Calibri"/>
              </a:rPr>
              <a:t>Quizzes...</a:t>
            </a:r>
            <a:endParaRPr sz="1350" b="1" i="0" u="none" strike="noStrike" cap="none">
              <a:solidFill>
                <a:srgbClr val="ED7D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a:solidFill>
                  <a:schemeClr val="dk1"/>
                </a:solidFill>
                <a:latin typeface="Calibri"/>
                <a:ea typeface="Calibri"/>
                <a:cs typeface="Calibri"/>
                <a:sym typeface="Calibri"/>
              </a:rPr>
              <a:t>across the coaching eBooks, eBook library and printed books. The results prompt progress and performance feedback.</a:t>
            </a:r>
            <a:endParaRPr sz="1350" i="0" u="none" strike="noStrike" cap="none">
              <a:solidFill>
                <a:srgbClr val="000000"/>
              </a:solidFill>
              <a:latin typeface="Calibri"/>
              <a:ea typeface="Calibri"/>
              <a:cs typeface="Calibri"/>
              <a:sym typeface="Calibri"/>
            </a:endParaRPr>
          </a:p>
        </p:txBody>
      </p:sp>
      <p:sp>
        <p:nvSpPr>
          <p:cNvPr id="383" name="Google Shape;383;p59"/>
          <p:cNvSpPr/>
          <p:nvPr/>
        </p:nvSpPr>
        <p:spPr>
          <a:xfrm>
            <a:off x="3257000" y="3542500"/>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5</a:t>
            </a:r>
            <a:endParaRPr sz="1700" b="1">
              <a:solidFill>
                <a:srgbClr val="FFFFFF"/>
              </a:solidFill>
              <a:latin typeface="Calibri"/>
              <a:ea typeface="Calibri"/>
              <a:cs typeface="Calibri"/>
              <a:sym typeface="Calibri"/>
            </a:endParaRPr>
          </a:p>
        </p:txBody>
      </p:sp>
      <p:sp>
        <p:nvSpPr>
          <p:cNvPr id="384" name="Google Shape;384;p59"/>
          <p:cNvSpPr/>
          <p:nvPr/>
        </p:nvSpPr>
        <p:spPr>
          <a:xfrm>
            <a:off x="571506" y="3534052"/>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4</a:t>
            </a:r>
            <a:endParaRPr sz="1700" b="1">
              <a:solidFill>
                <a:srgbClr val="FFFFFF"/>
              </a:solidFill>
              <a:latin typeface="Calibri"/>
              <a:ea typeface="Calibri"/>
              <a:cs typeface="Calibri"/>
              <a:sym typeface="Calibri"/>
            </a:endParaRPr>
          </a:p>
        </p:txBody>
      </p:sp>
      <p:sp>
        <p:nvSpPr>
          <p:cNvPr id="385" name="Google Shape;385;p59"/>
          <p:cNvSpPr/>
          <p:nvPr/>
        </p:nvSpPr>
        <p:spPr>
          <a:xfrm>
            <a:off x="5767175" y="3542500"/>
            <a:ext cx="492000" cy="472800"/>
          </a:xfrm>
          <a:prstGeom prst="ellipse">
            <a:avLst/>
          </a:prstGeom>
          <a:solidFill>
            <a:srgbClr val="ED7D31"/>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6</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234176" y="234176"/>
            <a:ext cx="8688600" cy="6418200"/>
          </a:xfrm>
          <a:prstGeom prst="rect">
            <a:avLst/>
          </a:prstGeom>
          <a:solidFill>
            <a:srgbClr val="FF6200">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p60"/>
          <p:cNvPicPr preferRelativeResize="0"/>
          <p:nvPr/>
        </p:nvPicPr>
        <p:blipFill rotWithShape="1">
          <a:blip r:embed="rId3">
            <a:alphaModFix/>
          </a:blip>
          <a:srcRect/>
          <a:stretch/>
        </p:blipFill>
        <p:spPr>
          <a:xfrm>
            <a:off x="7244079" y="6179453"/>
            <a:ext cx="1678800" cy="472800"/>
          </a:xfrm>
          <a:prstGeom prst="rect">
            <a:avLst/>
          </a:prstGeom>
          <a:noFill/>
          <a:ln>
            <a:noFill/>
          </a:ln>
        </p:spPr>
      </p:pic>
      <p:pic>
        <p:nvPicPr>
          <p:cNvPr id="393" name="Google Shape;393;p60"/>
          <p:cNvPicPr preferRelativeResize="0"/>
          <p:nvPr/>
        </p:nvPicPr>
        <p:blipFill rotWithShape="1">
          <a:blip r:embed="rId4">
            <a:alphaModFix/>
          </a:blip>
          <a:srcRect/>
          <a:stretch/>
        </p:blipFill>
        <p:spPr>
          <a:xfrm>
            <a:off x="6604344" y="385675"/>
            <a:ext cx="2189232" cy="775500"/>
          </a:xfrm>
          <a:prstGeom prst="rect">
            <a:avLst/>
          </a:prstGeom>
          <a:noFill/>
          <a:ln>
            <a:noFill/>
          </a:ln>
        </p:spPr>
      </p:pic>
      <p:sp>
        <p:nvSpPr>
          <p:cNvPr id="394" name="Google Shape;394;p60"/>
          <p:cNvSpPr txBox="1"/>
          <p:nvPr/>
        </p:nvSpPr>
        <p:spPr>
          <a:xfrm>
            <a:off x="1252100" y="2258900"/>
            <a:ext cx="6373200" cy="775500"/>
          </a:xfrm>
          <a:prstGeom prst="rect">
            <a:avLst/>
          </a:prstGeom>
          <a:noFill/>
          <a:ln>
            <a:noFill/>
          </a:ln>
        </p:spPr>
        <p:txBody>
          <a:bodyPr spcFirstLastPara="1" wrap="square" lIns="68550" tIns="34275" rIns="68550" bIns="34275" anchor="t" anchorCtr="0">
            <a:noAutofit/>
          </a:bodyPr>
          <a:lstStyle/>
          <a:p>
            <a:pPr marL="342900" marR="0" lvl="0" indent="0" algn="l" rtl="0">
              <a:lnSpc>
                <a:spcPct val="90000"/>
              </a:lnSpc>
              <a:spcBef>
                <a:spcPts val="0"/>
              </a:spcBef>
              <a:spcAft>
                <a:spcPts val="0"/>
              </a:spcAft>
              <a:buClr>
                <a:srgbClr val="000000"/>
              </a:buClr>
              <a:buSzPts val="3600"/>
              <a:buFont typeface="Arial"/>
              <a:buNone/>
            </a:pPr>
            <a:r>
              <a:rPr lang="en-GB" sz="3600" b="1" i="0" u="none" strike="noStrike" cap="none">
                <a:solidFill>
                  <a:schemeClr val="lt1"/>
                </a:solidFill>
                <a:latin typeface="Calibri"/>
                <a:ea typeface="Calibri"/>
                <a:cs typeface="Calibri"/>
                <a:sym typeface="Calibri"/>
              </a:rPr>
              <a:t>Coaching eBooks </a:t>
            </a:r>
            <a:r>
              <a:rPr lang="en-GB" sz="3600" i="1" u="none" strike="noStrike" cap="none">
                <a:solidFill>
                  <a:schemeClr val="lt1"/>
                </a:solidFill>
                <a:latin typeface="Calibri"/>
                <a:ea typeface="Calibri"/>
                <a:cs typeface="Calibri"/>
                <a:sym typeface="Calibri"/>
              </a:rPr>
              <a:t>in a nutshell</a:t>
            </a:r>
            <a:endParaRPr sz="3600" i="1" u="none" strike="noStrike" cap="none">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600"/>
              <a:buFont typeface="Arial"/>
              <a:buNone/>
            </a:pPr>
            <a:endParaRPr sz="3600" b="1">
              <a:solidFill>
                <a:schemeClr val="lt1"/>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3000"/>
              <a:buFont typeface="Arial"/>
              <a:buNone/>
            </a:pPr>
            <a:endParaRPr sz="3000" b="1" i="0" u="none" strike="noStrike" cap="none">
              <a:solidFill>
                <a:srgbClr val="666666"/>
              </a:solidFill>
              <a:latin typeface="Calibri"/>
              <a:ea typeface="Calibri"/>
              <a:cs typeface="Calibri"/>
              <a:sym typeface="Calibri"/>
            </a:endParaRPr>
          </a:p>
          <a:p>
            <a:pPr marL="342900" marR="0" lvl="0" indent="0" algn="l" rtl="0">
              <a:lnSpc>
                <a:spcPct val="90000"/>
              </a:lnSpc>
              <a:spcBef>
                <a:spcPts val="0"/>
              </a:spcBef>
              <a:spcAft>
                <a:spcPts val="0"/>
              </a:spcAft>
              <a:buClr>
                <a:srgbClr val="000000"/>
              </a:buClr>
              <a:buSzPts val="900"/>
              <a:buFont typeface="Arial"/>
              <a:buNone/>
            </a:pPr>
            <a:endParaRPr sz="900" b="0" i="0" u="none" strike="noStrike" cap="none">
              <a:solidFill>
                <a:srgbClr val="ED7D31"/>
              </a:solidFill>
              <a:latin typeface="Calibri"/>
              <a:ea typeface="Calibri"/>
              <a:cs typeface="Calibri"/>
              <a:sym typeface="Calibri"/>
            </a:endParaRPr>
          </a:p>
          <a:p>
            <a:pPr marL="0" marR="0" lvl="0" indent="0" algn="l" rtl="0">
              <a:lnSpc>
                <a:spcPct val="115000"/>
              </a:lnSpc>
              <a:spcBef>
                <a:spcPts val="45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342900" marR="0" lvl="0" indent="0" algn="l" rtl="0">
              <a:lnSpc>
                <a:spcPct val="90000"/>
              </a:lnSpc>
              <a:spcBef>
                <a:spcPts val="375"/>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00025" marR="0" lvl="1" indent="0" algn="l" rtl="0">
              <a:lnSpc>
                <a:spcPct val="90000"/>
              </a:lnSpc>
              <a:spcBef>
                <a:spcPts val="375"/>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60"/>
          <p:cNvSpPr txBox="1"/>
          <p:nvPr/>
        </p:nvSpPr>
        <p:spPr>
          <a:xfrm>
            <a:off x="1472975" y="2984350"/>
            <a:ext cx="5432700" cy="19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96" name="Google Shape;396;p60"/>
          <p:cNvSpPr txBox="1"/>
          <p:nvPr/>
        </p:nvSpPr>
        <p:spPr>
          <a:xfrm>
            <a:off x="1584475" y="2945800"/>
            <a:ext cx="7074000" cy="17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Calibri"/>
                <a:ea typeface="Calibri"/>
                <a:cs typeface="Calibri"/>
                <a:sym typeface="Calibri"/>
              </a:rPr>
              <a:t>Coaching eBooks contain a friendly animated buddy who prompts and asks questions to encourage deeper thinking and develop comprehension skills.</a:t>
            </a:r>
            <a:endParaRPr sz="2400">
              <a:solidFill>
                <a:srgbClr val="FFFFFF"/>
              </a:solidFill>
              <a:latin typeface="Calibri"/>
              <a:ea typeface="Calibri"/>
              <a:cs typeface="Calibri"/>
              <a:sym typeface="Calibri"/>
            </a:endParaRPr>
          </a:p>
        </p:txBody>
      </p:sp>
      <p:sp>
        <p:nvSpPr>
          <p:cNvPr id="397" name="Google Shape;397;p60"/>
          <p:cNvSpPr/>
          <p:nvPr/>
        </p:nvSpPr>
        <p:spPr>
          <a:xfrm>
            <a:off x="767525" y="2119700"/>
            <a:ext cx="760800" cy="775500"/>
          </a:xfrm>
          <a:prstGeom prst="ellipse">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FF9900"/>
                </a:solidFill>
                <a:latin typeface="Calibri"/>
                <a:ea typeface="Calibri"/>
                <a:cs typeface="Calibri"/>
                <a:sym typeface="Calibri"/>
              </a:rPr>
              <a:t>1</a:t>
            </a:r>
            <a:endParaRPr sz="3600" b="1">
              <a:solidFill>
                <a:srgbClr val="FF99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1"/>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03" name="Google Shape;403;p61"/>
          <p:cNvSpPr txBox="1"/>
          <p:nvPr/>
        </p:nvSpPr>
        <p:spPr>
          <a:xfrm>
            <a:off x="2286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i="0" u="none" strike="noStrike" cap="none">
                <a:solidFill>
                  <a:srgbClr val="ED7D31"/>
                </a:solidFill>
                <a:latin typeface="Calibri"/>
                <a:ea typeface="Calibri"/>
                <a:cs typeface="Calibri"/>
                <a:sym typeface="Calibri"/>
              </a:rPr>
              <a:t>Coaching eBooks: </a:t>
            </a:r>
            <a:r>
              <a:rPr lang="en-GB" sz="3600" b="1">
                <a:solidFill>
                  <a:srgbClr val="ED7D31"/>
                </a:solidFill>
                <a:latin typeface="Calibri"/>
                <a:ea typeface="Calibri"/>
                <a:cs typeface="Calibri"/>
                <a:sym typeface="Calibri"/>
              </a:rPr>
              <a:t>t</a:t>
            </a:r>
            <a:r>
              <a:rPr lang="en-GB" sz="3600" b="1" i="0" u="none" strike="noStrike" cap="none">
                <a:solidFill>
                  <a:srgbClr val="ED7D31"/>
                </a:solidFill>
                <a:latin typeface="Calibri"/>
                <a:ea typeface="Calibri"/>
                <a:cs typeface="Calibri"/>
                <a:sym typeface="Calibri"/>
              </a:rPr>
              <a:t>he texts</a:t>
            </a:r>
            <a:endParaRPr sz="3600" b="1" i="0" u="none" strike="noStrike" cap="none">
              <a:solidFill>
                <a:srgbClr val="ED7D31"/>
              </a:solidFill>
              <a:latin typeface="Calibri"/>
              <a:ea typeface="Calibri"/>
              <a:cs typeface="Calibri"/>
              <a:sym typeface="Calibri"/>
            </a:endParaRPr>
          </a:p>
        </p:txBody>
      </p:sp>
      <p:sp>
        <p:nvSpPr>
          <p:cNvPr id="404" name="Google Shape;404;p61"/>
          <p:cNvSpPr txBox="1"/>
          <p:nvPr/>
        </p:nvSpPr>
        <p:spPr>
          <a:xfrm>
            <a:off x="152400" y="1484775"/>
            <a:ext cx="4887300" cy="5328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E36C09"/>
              </a:buClr>
              <a:buSzPts val="2400"/>
              <a:buFont typeface="Calibri"/>
              <a:buChar char="●"/>
            </a:pPr>
            <a:r>
              <a:rPr lang="en-GB" sz="2500" b="0" i="0" u="none" strike="noStrike" cap="none">
                <a:solidFill>
                  <a:schemeClr val="dk1"/>
                </a:solidFill>
                <a:latin typeface="Calibri"/>
                <a:ea typeface="Calibri"/>
                <a:cs typeface="Calibri"/>
                <a:sym typeface="Calibri"/>
              </a:rPr>
              <a:t>90 </a:t>
            </a:r>
            <a:r>
              <a:rPr lang="en-GB" sz="2500">
                <a:solidFill>
                  <a:schemeClr val="dk1"/>
                </a:solidFill>
                <a:latin typeface="Calibri"/>
                <a:ea typeface="Calibri"/>
                <a:cs typeface="Calibri"/>
                <a:sym typeface="Calibri"/>
              </a:rPr>
              <a:t>specially written books</a:t>
            </a: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E36C09"/>
              </a:buClr>
              <a:buSzPts val="2400"/>
              <a:buFont typeface="Calibri"/>
              <a:buChar char="●"/>
            </a:pPr>
            <a:r>
              <a:rPr lang="en-GB" sz="2500" b="0" i="0" u="none" strike="noStrike" cap="none">
                <a:solidFill>
                  <a:schemeClr val="dk1"/>
                </a:solidFill>
                <a:latin typeface="Calibri"/>
                <a:ea typeface="Calibri"/>
                <a:cs typeface="Calibri"/>
                <a:sym typeface="Calibri"/>
              </a:rPr>
              <a:t>Oxford Levels 1-20</a:t>
            </a: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E36C09"/>
              </a:buClr>
              <a:buSzPts val="2400"/>
              <a:buFont typeface="Calibri"/>
              <a:buChar char="●"/>
            </a:pPr>
            <a:r>
              <a:rPr lang="en-GB" sz="2500">
                <a:solidFill>
                  <a:schemeClr val="dk1"/>
                </a:solidFill>
                <a:latin typeface="Calibri"/>
                <a:ea typeface="Calibri"/>
                <a:cs typeface="Calibri"/>
                <a:sym typeface="Calibri"/>
              </a:rPr>
              <a:t>Written</a:t>
            </a:r>
            <a:r>
              <a:rPr lang="en-GB" sz="2500" b="0" i="0" u="none" strike="noStrike" cap="none">
                <a:solidFill>
                  <a:schemeClr val="dk1"/>
                </a:solidFill>
                <a:latin typeface="Calibri"/>
                <a:ea typeface="Calibri"/>
                <a:cs typeface="Calibri"/>
                <a:sym typeface="Calibri"/>
              </a:rPr>
              <a:t> to develop </a:t>
            </a:r>
            <a:r>
              <a:rPr lang="en-GB" sz="2500" i="0" u="none" strike="noStrike" cap="none">
                <a:solidFill>
                  <a:schemeClr val="dk1"/>
                </a:solidFill>
                <a:latin typeface="Calibri"/>
                <a:ea typeface="Calibri"/>
                <a:cs typeface="Calibri"/>
                <a:sym typeface="Calibri"/>
              </a:rPr>
              <a:t>comprehension</a:t>
            </a:r>
            <a:r>
              <a:rPr lang="en-GB" sz="2500" b="0" i="0" u="none" strike="noStrike" cap="none">
                <a:solidFill>
                  <a:schemeClr val="dk1"/>
                </a:solidFill>
                <a:latin typeface="Calibri"/>
                <a:ea typeface="Calibri"/>
                <a:cs typeface="Calibri"/>
                <a:sym typeface="Calibri"/>
              </a:rPr>
              <a:t> strategies and skills </a:t>
            </a:r>
            <a:endParaRPr sz="25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rgbClr val="E36C09"/>
              </a:buClr>
              <a:buSzPts val="2400"/>
              <a:buFont typeface="Calibri"/>
              <a:buChar char="●"/>
            </a:pPr>
            <a:r>
              <a:rPr lang="en-GB" sz="2500" b="0" i="0" u="none" strike="noStrike" cap="none">
                <a:solidFill>
                  <a:schemeClr val="dk1"/>
                </a:solidFill>
                <a:latin typeface="Calibri"/>
                <a:ea typeface="Calibri"/>
                <a:cs typeface="Calibri"/>
                <a:sym typeface="Calibri"/>
              </a:rPr>
              <a:t>Full range of genres, styles and subjects </a:t>
            </a:r>
            <a:endParaRPr sz="25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rgbClr val="E36C09"/>
              </a:buClr>
              <a:buSzPts val="2400"/>
              <a:buFont typeface="Calibri"/>
              <a:buChar char="●"/>
            </a:pPr>
            <a:r>
              <a:rPr lang="en-GB" sz="2500">
                <a:solidFill>
                  <a:schemeClr val="dk1"/>
                </a:solidFill>
                <a:latin typeface="Calibri"/>
                <a:ea typeface="Calibri"/>
                <a:cs typeface="Calibri"/>
                <a:sym typeface="Calibri"/>
              </a:rPr>
              <a:t>Mixed genre texts to provide</a:t>
            </a:r>
            <a:r>
              <a:rPr lang="en-GB" sz="2500" b="0" i="0" u="none" strike="noStrike" cap="none">
                <a:solidFill>
                  <a:schemeClr val="dk1"/>
                </a:solidFill>
                <a:latin typeface="Calibri"/>
                <a:ea typeface="Calibri"/>
                <a:cs typeface="Calibri"/>
                <a:sym typeface="Calibri"/>
              </a:rPr>
              <a:t> richest possible comprehension opportunities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700" b="0" i="0" u="none" strike="noStrike" cap="none">
              <a:solidFill>
                <a:schemeClr val="dk1"/>
              </a:solidFill>
              <a:latin typeface="Calibri"/>
              <a:ea typeface="Calibri"/>
              <a:cs typeface="Calibri"/>
              <a:sym typeface="Calibri"/>
            </a:endParaRPr>
          </a:p>
        </p:txBody>
      </p:sp>
      <p:pic>
        <p:nvPicPr>
          <p:cNvPr id="405" name="Google Shape;405;p61"/>
          <p:cNvPicPr preferRelativeResize="0"/>
          <p:nvPr/>
        </p:nvPicPr>
        <p:blipFill rotWithShape="1">
          <a:blip r:embed="rId4">
            <a:alphaModFix/>
          </a:blip>
          <a:srcRect/>
          <a:stretch/>
        </p:blipFill>
        <p:spPr>
          <a:xfrm>
            <a:off x="4991442" y="1597602"/>
            <a:ext cx="3831389" cy="4367387"/>
          </a:xfrm>
          <a:prstGeom prst="rect">
            <a:avLst/>
          </a:prstGeom>
          <a:noFill/>
          <a:ln w="28575" cap="flat" cmpd="sng">
            <a:solidFill>
              <a:srgbClr val="ED7D31"/>
            </a:solidFill>
            <a:prstDash val="solid"/>
            <a:round/>
            <a:headEnd type="none" w="sm" len="sm"/>
            <a:tailEnd type="none" w="sm" len="sm"/>
          </a:ln>
        </p:spPr>
      </p:pic>
      <p:pic>
        <p:nvPicPr>
          <p:cNvPr id="406" name="Google Shape;406;p61"/>
          <p:cNvPicPr preferRelativeResize="0"/>
          <p:nvPr/>
        </p:nvPicPr>
        <p:blipFill rotWithShape="1">
          <a:blip r:embed="rId5">
            <a:alphaModFix/>
          </a:blip>
          <a:srcRect/>
          <a:stretch/>
        </p:blipFill>
        <p:spPr>
          <a:xfrm>
            <a:off x="7283649" y="6334070"/>
            <a:ext cx="1860351" cy="523930"/>
          </a:xfrm>
          <a:prstGeom prst="rect">
            <a:avLst/>
          </a:prstGeom>
          <a:noFill/>
          <a:ln>
            <a:noFill/>
          </a:ln>
        </p:spPr>
      </p:pic>
      <p:sp>
        <p:nvSpPr>
          <p:cNvPr id="407" name="Google Shape;407;p61"/>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Coaching eBooks</a:t>
            </a:r>
            <a:endParaRPr sz="2400" b="1">
              <a:solidFill>
                <a:srgbClr val="AEABAB"/>
              </a:solidFill>
              <a:latin typeface="Calibri"/>
              <a:ea typeface="Calibri"/>
              <a:cs typeface="Calibri"/>
              <a:sym typeface="Calibri"/>
            </a:endParaRPr>
          </a:p>
        </p:txBody>
      </p:sp>
      <p:sp>
        <p:nvSpPr>
          <p:cNvPr id="408" name="Google Shape;408;p61"/>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2"/>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14" name="Google Shape;414;p62"/>
          <p:cNvSpPr txBox="1"/>
          <p:nvPr/>
        </p:nvSpPr>
        <p:spPr>
          <a:xfrm>
            <a:off x="152400" y="1446950"/>
            <a:ext cx="8759100" cy="4605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ED7D31"/>
              </a:buClr>
              <a:buSzPts val="2400"/>
              <a:buFont typeface="Calibri"/>
              <a:buChar char="●"/>
            </a:pPr>
            <a:r>
              <a:rPr lang="en-GB" sz="2700" b="0" i="0" u="none" strike="noStrike" cap="none">
                <a:solidFill>
                  <a:srgbClr val="000000"/>
                </a:solidFill>
                <a:latin typeface="Calibri"/>
                <a:ea typeface="Calibri"/>
                <a:cs typeface="Calibri"/>
                <a:sym typeface="Calibri"/>
              </a:rPr>
              <a:t>A choice of digital reading ‘friend’ to coach, model and prompt comprehension</a:t>
            </a:r>
            <a:endParaRPr sz="3600" b="0" i="0" u="none" strike="noStrike" cap="none">
              <a:solidFill>
                <a:srgbClr val="FF9900"/>
              </a:solidFill>
              <a:latin typeface="Calibri"/>
              <a:ea typeface="Calibri"/>
              <a:cs typeface="Calibri"/>
              <a:sym typeface="Calibri"/>
            </a:endParaRPr>
          </a:p>
        </p:txBody>
      </p:sp>
      <p:sp>
        <p:nvSpPr>
          <p:cNvPr id="415" name="Google Shape;415;p62"/>
          <p:cNvSpPr txBox="1"/>
          <p:nvPr/>
        </p:nvSpPr>
        <p:spPr>
          <a:xfrm>
            <a:off x="381000" y="269313"/>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E36C09"/>
              </a:buClr>
              <a:buSzPts val="3600"/>
              <a:buFont typeface="Calibri"/>
              <a:buNone/>
            </a:pPr>
            <a:r>
              <a:rPr lang="en-GB" sz="3600" b="1" i="0" u="none" strike="noStrike" cap="none">
                <a:solidFill>
                  <a:srgbClr val="ED7D31"/>
                </a:solidFill>
                <a:latin typeface="Calibri"/>
                <a:ea typeface="Calibri"/>
                <a:cs typeface="Calibri"/>
                <a:sym typeface="Calibri"/>
              </a:rPr>
              <a:t>Coaching eBooks</a:t>
            </a:r>
            <a:r>
              <a:rPr lang="en-GB" sz="3600" b="1">
                <a:solidFill>
                  <a:srgbClr val="ED7D31"/>
                </a:solidFill>
                <a:latin typeface="Calibri"/>
                <a:ea typeface="Calibri"/>
                <a:cs typeface="Calibri"/>
                <a:sym typeface="Calibri"/>
              </a:rPr>
              <a:t>: T</a:t>
            </a:r>
            <a:r>
              <a:rPr lang="en-GB" sz="3600" b="1" i="0" u="none" strike="noStrike" cap="none">
                <a:solidFill>
                  <a:srgbClr val="ED7D31"/>
                </a:solidFill>
                <a:latin typeface="Calibri"/>
                <a:ea typeface="Calibri"/>
                <a:cs typeface="Calibri"/>
                <a:sym typeface="Calibri"/>
              </a:rPr>
              <a:t>he function</a:t>
            </a:r>
            <a:endParaRPr sz="3600" b="1" i="0" u="none" strike="noStrike" cap="none">
              <a:solidFill>
                <a:srgbClr val="ED7D31"/>
              </a:solidFill>
              <a:latin typeface="Calibri"/>
              <a:ea typeface="Calibri"/>
              <a:cs typeface="Calibri"/>
              <a:sym typeface="Calibri"/>
            </a:endParaRPr>
          </a:p>
        </p:txBody>
      </p:sp>
      <p:sp>
        <p:nvSpPr>
          <p:cNvPr id="416" name="Google Shape;416;p62"/>
          <p:cNvSpPr txBox="1"/>
          <p:nvPr/>
        </p:nvSpPr>
        <p:spPr>
          <a:xfrm>
            <a:off x="152400" y="2356650"/>
            <a:ext cx="6429300" cy="1535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ED7D31"/>
              </a:buClr>
              <a:buSzPts val="2400"/>
              <a:buFont typeface="Calibri"/>
              <a:buChar char="●"/>
            </a:pPr>
            <a:r>
              <a:rPr lang="en-GB" sz="2700" b="0" i="0" u="none" strike="noStrike" cap="none">
                <a:solidFill>
                  <a:srgbClr val="000000"/>
                </a:solidFill>
                <a:latin typeface="Calibri"/>
                <a:ea typeface="Calibri"/>
                <a:cs typeface="Calibri"/>
                <a:sym typeface="Calibri"/>
              </a:rPr>
              <a:t>An extra pair of hands to turn practice into learning</a:t>
            </a: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ED7D31"/>
              </a:buClr>
              <a:buSzPts val="2400"/>
              <a:buFont typeface="Calibri"/>
              <a:buChar char="●"/>
            </a:pPr>
            <a:r>
              <a:rPr lang="en-GB" sz="2700" b="0" i="0" u="none" strike="noStrike" cap="none">
                <a:solidFill>
                  <a:srgbClr val="000000"/>
                </a:solidFill>
                <a:latin typeface="Calibri"/>
                <a:ea typeface="Calibri"/>
                <a:cs typeface="Calibri"/>
                <a:sym typeface="Calibri"/>
              </a:rPr>
              <a:t>Prompts based on 7 key </a:t>
            </a:r>
            <a:r>
              <a:rPr lang="en-GB" sz="2700">
                <a:latin typeface="Calibri"/>
                <a:ea typeface="Calibri"/>
                <a:cs typeface="Calibri"/>
                <a:sym typeface="Calibri"/>
              </a:rPr>
              <a:t>c</a:t>
            </a:r>
            <a:r>
              <a:rPr lang="en-GB" sz="2700" b="0" i="0" u="none" strike="noStrike" cap="none">
                <a:solidFill>
                  <a:srgbClr val="000000"/>
                </a:solidFill>
                <a:latin typeface="Calibri"/>
                <a:ea typeface="Calibri"/>
                <a:cs typeface="Calibri"/>
                <a:sym typeface="Calibri"/>
              </a:rPr>
              <a:t>omprehension </a:t>
            </a:r>
            <a:r>
              <a:rPr lang="en-GB" sz="2700">
                <a:latin typeface="Calibri"/>
                <a:ea typeface="Calibri"/>
                <a:cs typeface="Calibri"/>
                <a:sym typeface="Calibri"/>
              </a:rPr>
              <a:t>s</a:t>
            </a:r>
            <a:r>
              <a:rPr lang="en-GB" sz="2700" b="0" i="0" u="none" strike="noStrike" cap="none">
                <a:solidFill>
                  <a:srgbClr val="000000"/>
                </a:solidFill>
                <a:latin typeface="Calibri"/>
                <a:ea typeface="Calibri"/>
                <a:cs typeface="Calibri"/>
                <a:sym typeface="Calibri"/>
              </a:rPr>
              <a:t>trategies, such as infer, visuali</a:t>
            </a:r>
            <a:r>
              <a:rPr lang="en-GB" sz="2700">
                <a:latin typeface="Calibri"/>
                <a:ea typeface="Calibri"/>
                <a:cs typeface="Calibri"/>
                <a:sym typeface="Calibri"/>
              </a:rPr>
              <a:t>ze and  activate prior knowledge</a:t>
            </a:r>
            <a:endParaRPr sz="2700">
              <a:latin typeface="Calibri"/>
              <a:ea typeface="Calibri"/>
              <a:cs typeface="Calibri"/>
              <a:sym typeface="Calibri"/>
            </a:endParaRPr>
          </a:p>
          <a:p>
            <a:pPr marL="457200" marR="0" lvl="0" indent="-400050" algn="l" rtl="0">
              <a:lnSpc>
                <a:spcPct val="115000"/>
              </a:lnSpc>
              <a:spcBef>
                <a:spcPts val="0"/>
              </a:spcBef>
              <a:spcAft>
                <a:spcPts val="0"/>
              </a:spcAft>
              <a:buClr>
                <a:srgbClr val="ED7D31"/>
              </a:buClr>
              <a:buSzPts val="2700"/>
              <a:buFont typeface="Calibri"/>
              <a:buChar char="●"/>
            </a:pPr>
            <a:r>
              <a:rPr lang="en-GB" sz="2700">
                <a:latin typeface="Calibri"/>
                <a:ea typeface="Calibri"/>
                <a:cs typeface="Calibri"/>
                <a:sym typeface="Calibri"/>
              </a:rPr>
              <a:t>Buddies improve comprehension and add enjoyment and motivation</a:t>
            </a:r>
            <a:endParaRPr sz="2700">
              <a:latin typeface="Calibri"/>
              <a:ea typeface="Calibri"/>
              <a:cs typeface="Calibri"/>
              <a:sym typeface="Calibri"/>
            </a:endParaRPr>
          </a:p>
          <a:p>
            <a:pPr marL="76200" marR="0" lvl="0" indent="0" algn="l" rtl="0">
              <a:lnSpc>
                <a:spcPct val="115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pic>
        <p:nvPicPr>
          <p:cNvPr id="417" name="Google Shape;417;p62"/>
          <p:cNvPicPr preferRelativeResize="0"/>
          <p:nvPr/>
        </p:nvPicPr>
        <p:blipFill rotWithShape="1">
          <a:blip r:embed="rId4">
            <a:alphaModFix/>
          </a:blip>
          <a:srcRect/>
          <a:stretch/>
        </p:blipFill>
        <p:spPr>
          <a:xfrm>
            <a:off x="7465204" y="6385203"/>
            <a:ext cx="1678800" cy="472800"/>
          </a:xfrm>
          <a:prstGeom prst="rect">
            <a:avLst/>
          </a:prstGeom>
          <a:noFill/>
          <a:ln>
            <a:noFill/>
          </a:ln>
        </p:spPr>
      </p:pic>
      <p:pic>
        <p:nvPicPr>
          <p:cNvPr id="418" name="Google Shape;418;p62"/>
          <p:cNvPicPr preferRelativeResize="0"/>
          <p:nvPr/>
        </p:nvPicPr>
        <p:blipFill rotWithShape="1">
          <a:blip r:embed="rId5">
            <a:alphaModFix/>
          </a:blip>
          <a:srcRect l="9074" t="8784"/>
          <a:stretch/>
        </p:blipFill>
        <p:spPr>
          <a:xfrm>
            <a:off x="5674600" y="2258550"/>
            <a:ext cx="3918275" cy="4343524"/>
          </a:xfrm>
          <a:prstGeom prst="rect">
            <a:avLst/>
          </a:prstGeom>
          <a:noFill/>
          <a:ln>
            <a:noFill/>
          </a:ln>
        </p:spPr>
      </p:pic>
      <p:sp>
        <p:nvSpPr>
          <p:cNvPr id="419" name="Google Shape;419;p62"/>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Coaching eBooks</a:t>
            </a:r>
            <a:endParaRPr sz="2400" b="1">
              <a:solidFill>
                <a:srgbClr val="AEABAB"/>
              </a:solidFill>
              <a:latin typeface="Calibri"/>
              <a:ea typeface="Calibri"/>
              <a:cs typeface="Calibri"/>
              <a:sym typeface="Calibri"/>
            </a:endParaRPr>
          </a:p>
        </p:txBody>
      </p:sp>
      <p:sp>
        <p:nvSpPr>
          <p:cNvPr id="420" name="Google Shape;420;p62"/>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63"/>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26" name="Google Shape;426;p63"/>
          <p:cNvSpPr txBox="1"/>
          <p:nvPr/>
        </p:nvSpPr>
        <p:spPr>
          <a:xfrm>
            <a:off x="259365" y="1391436"/>
            <a:ext cx="6156000" cy="1029600"/>
          </a:xfrm>
          <a:prstGeom prst="rect">
            <a:avLst/>
          </a:prstGeom>
          <a:noFill/>
          <a:ln>
            <a:noFill/>
          </a:ln>
        </p:spPr>
        <p:txBody>
          <a:bodyPr spcFirstLastPara="1" wrap="square" lIns="91425" tIns="45700" rIns="91425" bIns="45700" anchor="t" anchorCtr="0">
            <a:noAutofit/>
          </a:bodyPr>
          <a:lstStyle/>
          <a:p>
            <a:pPr marL="57150" marR="0" lvl="0" indent="0" algn="l" rtl="0">
              <a:lnSpc>
                <a:spcPct val="115000"/>
              </a:lnSpc>
              <a:spcBef>
                <a:spcPts val="0"/>
              </a:spcBef>
              <a:spcAft>
                <a:spcPts val="0"/>
              </a:spcAft>
              <a:buClr>
                <a:srgbClr val="000000"/>
              </a:buClr>
              <a:buSzPts val="2700"/>
              <a:buFont typeface="Arial"/>
              <a:buNone/>
            </a:pPr>
            <a:r>
              <a:rPr lang="en-GB" sz="2700" b="1">
                <a:solidFill>
                  <a:srgbClr val="E36C09"/>
                </a:solidFill>
                <a:latin typeface="Calibri"/>
                <a:ea typeface="Calibri"/>
                <a:cs typeface="Calibri"/>
                <a:sym typeface="Calibri"/>
              </a:rPr>
              <a:t>a)</a:t>
            </a:r>
            <a:r>
              <a:rPr lang="en-GB" sz="2700" b="1" i="0" u="none" strike="noStrike" cap="none">
                <a:solidFill>
                  <a:srgbClr val="E36C09"/>
                </a:solidFill>
                <a:latin typeface="Calibri"/>
                <a:ea typeface="Calibri"/>
                <a:cs typeface="Calibri"/>
                <a:sym typeface="Calibri"/>
              </a:rPr>
              <a:t> </a:t>
            </a:r>
            <a:r>
              <a:rPr lang="en-GB" sz="2700" b="0" i="0" u="none" strike="noStrike" cap="none">
                <a:solidFill>
                  <a:schemeClr val="dk1"/>
                </a:solidFill>
                <a:latin typeface="Calibri"/>
                <a:ea typeface="Calibri"/>
                <a:cs typeface="Calibri"/>
                <a:sym typeface="Calibri"/>
              </a:rPr>
              <a:t>Modelling and prompting by making </a:t>
            </a:r>
            <a:r>
              <a:rPr lang="en-GB" sz="2700" b="1" i="0" u="none" strike="noStrike" cap="none">
                <a:solidFill>
                  <a:srgbClr val="E36C09"/>
                </a:solidFill>
                <a:latin typeface="Calibri"/>
                <a:ea typeface="Calibri"/>
                <a:cs typeface="Calibri"/>
                <a:sym typeface="Calibri"/>
              </a:rPr>
              <a:t>‘Buddy prompts’</a:t>
            </a:r>
            <a:r>
              <a:rPr lang="en-GB" sz="2700">
                <a:latin typeface="Calibri"/>
                <a:ea typeface="Calibri"/>
                <a:cs typeface="Calibri"/>
                <a:sym typeface="Calibri"/>
              </a:rPr>
              <a:t>, each one linked to a comprehension strategy </a:t>
            </a:r>
            <a:r>
              <a:rPr lang="en-GB" sz="2700" b="1" i="0" u="none" strike="noStrike" cap="none">
                <a:solidFill>
                  <a:srgbClr val="E36C09"/>
                </a:solidFill>
                <a:latin typeface="Calibri"/>
                <a:ea typeface="Calibri"/>
                <a:cs typeface="Calibri"/>
                <a:sym typeface="Calibri"/>
              </a:rPr>
              <a:t> </a:t>
            </a:r>
            <a:endParaRPr sz="2700" b="1" i="0" u="none" strike="noStrike" cap="none">
              <a:solidFill>
                <a:srgbClr val="E36C09"/>
              </a:solidFill>
              <a:latin typeface="Calibri"/>
              <a:ea typeface="Calibri"/>
              <a:cs typeface="Calibri"/>
              <a:sym typeface="Calibri"/>
            </a:endParaRPr>
          </a:p>
          <a:p>
            <a:pPr marL="57150" marR="0" lvl="0" indent="0" algn="l" rtl="0">
              <a:lnSpc>
                <a:spcPct val="115000"/>
              </a:lnSpc>
              <a:spcBef>
                <a:spcPts val="0"/>
              </a:spcBef>
              <a:spcAft>
                <a:spcPts val="0"/>
              </a:spcAft>
              <a:buClr>
                <a:srgbClr val="000000"/>
              </a:buClr>
              <a:buSzPts val="2700"/>
              <a:buFont typeface="Arial"/>
              <a:buNone/>
            </a:pPr>
            <a:endParaRPr sz="2700" b="1">
              <a:solidFill>
                <a:srgbClr val="E36C09"/>
              </a:solidFill>
              <a:latin typeface="Calibri"/>
              <a:ea typeface="Calibri"/>
              <a:cs typeface="Calibri"/>
              <a:sym typeface="Calibri"/>
            </a:endParaRPr>
          </a:p>
          <a:p>
            <a:pPr marL="57150" marR="0" lvl="0" indent="0" algn="l" rtl="0">
              <a:lnSpc>
                <a:spcPct val="115000"/>
              </a:lnSpc>
              <a:spcBef>
                <a:spcPts val="0"/>
              </a:spcBef>
              <a:spcAft>
                <a:spcPts val="0"/>
              </a:spcAft>
              <a:buClr>
                <a:srgbClr val="000000"/>
              </a:buClr>
              <a:buSzPts val="2700"/>
              <a:buFont typeface="Arial"/>
              <a:buNone/>
            </a:pPr>
            <a:endParaRPr sz="2700" b="1">
              <a:solidFill>
                <a:srgbClr val="E36C09"/>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Calibri"/>
              <a:buNone/>
            </a:pPr>
            <a:endParaRPr sz="2400" b="0" i="0" u="none" strike="noStrike" cap="none">
              <a:solidFill>
                <a:srgbClr val="FF99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FF9900"/>
              </a:solidFill>
              <a:latin typeface="Calibri"/>
              <a:ea typeface="Calibri"/>
              <a:cs typeface="Calibri"/>
              <a:sym typeface="Calibri"/>
            </a:endParaRPr>
          </a:p>
        </p:txBody>
      </p:sp>
      <p:sp>
        <p:nvSpPr>
          <p:cNvPr id="427" name="Google Shape;427;p63"/>
          <p:cNvSpPr txBox="1"/>
          <p:nvPr/>
        </p:nvSpPr>
        <p:spPr>
          <a:xfrm>
            <a:off x="287675" y="328388"/>
            <a:ext cx="6280500" cy="10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600"/>
              <a:buFont typeface="Arial"/>
              <a:buNone/>
            </a:pPr>
            <a:r>
              <a:rPr lang="en-GB" sz="3600" b="1" i="0" u="none" strike="noStrike" cap="none">
                <a:solidFill>
                  <a:srgbClr val="E36C09"/>
                </a:solidFill>
                <a:latin typeface="Calibri"/>
                <a:ea typeface="Calibri"/>
                <a:cs typeface="Calibri"/>
                <a:sym typeface="Calibri"/>
              </a:rPr>
              <a:t>Coaching eBooks: </a:t>
            </a:r>
            <a:r>
              <a:rPr lang="en-GB" sz="3600" b="1">
                <a:solidFill>
                  <a:srgbClr val="E36C09"/>
                </a:solidFill>
                <a:latin typeface="Calibri"/>
                <a:ea typeface="Calibri"/>
                <a:cs typeface="Calibri"/>
                <a:sym typeface="Calibri"/>
              </a:rPr>
              <a:t>T</a:t>
            </a:r>
            <a:r>
              <a:rPr lang="en-GB" sz="3600" b="1" i="0" u="none" strike="noStrike" cap="none">
                <a:solidFill>
                  <a:srgbClr val="E36C09"/>
                </a:solidFill>
                <a:latin typeface="Calibri"/>
                <a:ea typeface="Calibri"/>
                <a:cs typeface="Calibri"/>
                <a:sym typeface="Calibri"/>
              </a:rPr>
              <a:t>he features</a:t>
            </a:r>
            <a:endParaRPr sz="3600" b="1" i="0" u="none" strike="noStrike" cap="none">
              <a:solidFill>
                <a:srgbClr val="E36C09"/>
              </a:solidFill>
              <a:latin typeface="Calibri"/>
              <a:ea typeface="Calibri"/>
              <a:cs typeface="Calibri"/>
              <a:sym typeface="Calibri"/>
            </a:endParaRPr>
          </a:p>
        </p:txBody>
      </p:sp>
      <p:pic>
        <p:nvPicPr>
          <p:cNvPr id="428" name="Google Shape;428;p63"/>
          <p:cNvPicPr preferRelativeResize="0"/>
          <p:nvPr/>
        </p:nvPicPr>
        <p:blipFill rotWithShape="1">
          <a:blip r:embed="rId4">
            <a:alphaModFix/>
          </a:blip>
          <a:srcRect/>
          <a:stretch/>
        </p:blipFill>
        <p:spPr>
          <a:xfrm>
            <a:off x="5128100" y="800849"/>
            <a:ext cx="4611276" cy="5622675"/>
          </a:xfrm>
          <a:prstGeom prst="rect">
            <a:avLst/>
          </a:prstGeom>
          <a:noFill/>
          <a:ln>
            <a:noFill/>
          </a:ln>
        </p:spPr>
      </p:pic>
      <p:sp>
        <p:nvSpPr>
          <p:cNvPr id="429" name="Google Shape;429;p63"/>
          <p:cNvSpPr txBox="1"/>
          <p:nvPr/>
        </p:nvSpPr>
        <p:spPr>
          <a:xfrm>
            <a:off x="288358" y="2799165"/>
            <a:ext cx="6048600" cy="4669800"/>
          </a:xfrm>
          <a:prstGeom prst="rect">
            <a:avLst/>
          </a:prstGeom>
          <a:noFill/>
          <a:ln>
            <a:noFill/>
          </a:ln>
        </p:spPr>
        <p:txBody>
          <a:bodyPr spcFirstLastPara="1" wrap="square" lIns="91425" tIns="45700" rIns="91425" bIns="45700" anchor="t" anchorCtr="0">
            <a:noAutofit/>
          </a:bodyPr>
          <a:lstStyle/>
          <a:p>
            <a:pPr marL="57150" marR="0" lvl="0" indent="0" algn="l" rtl="0">
              <a:lnSpc>
                <a:spcPct val="115000"/>
              </a:lnSpc>
              <a:spcBef>
                <a:spcPts val="0"/>
              </a:spcBef>
              <a:spcAft>
                <a:spcPts val="0"/>
              </a:spcAft>
              <a:buClr>
                <a:srgbClr val="000000"/>
              </a:buClr>
              <a:buSzPts val="2700"/>
              <a:buFont typeface="Arial"/>
              <a:buNone/>
            </a:pPr>
            <a:r>
              <a:rPr lang="en-GB" sz="2700" b="1">
                <a:solidFill>
                  <a:srgbClr val="E36C09"/>
                </a:solidFill>
                <a:latin typeface="Calibri"/>
                <a:ea typeface="Calibri"/>
                <a:cs typeface="Calibri"/>
                <a:sym typeface="Calibri"/>
              </a:rPr>
              <a:t>b)</a:t>
            </a:r>
            <a:r>
              <a:rPr lang="en-GB" sz="2700" b="0" i="0" u="none" strike="noStrike" cap="none">
                <a:solidFill>
                  <a:srgbClr val="E36C09"/>
                </a:solidFill>
                <a:latin typeface="Calibri"/>
                <a:ea typeface="Calibri"/>
                <a:cs typeface="Calibri"/>
                <a:sym typeface="Calibri"/>
              </a:rPr>
              <a:t> </a:t>
            </a:r>
            <a:r>
              <a:rPr lang="en-GB" sz="2700" b="0" i="0" u="none" strike="noStrike" cap="none">
                <a:solidFill>
                  <a:schemeClr val="dk1"/>
                </a:solidFill>
                <a:latin typeface="Calibri"/>
                <a:ea typeface="Calibri"/>
                <a:cs typeface="Calibri"/>
                <a:sym typeface="Calibri"/>
              </a:rPr>
              <a:t>Supporting and extending by questions within the book: </a:t>
            </a:r>
            <a:r>
              <a:rPr lang="en-GB" sz="2700" b="1" i="0" u="none" strike="noStrike" cap="none">
                <a:solidFill>
                  <a:schemeClr val="accent2"/>
                </a:solidFill>
                <a:latin typeface="Calibri"/>
                <a:ea typeface="Calibri"/>
                <a:cs typeface="Calibri"/>
                <a:sym typeface="Calibri"/>
              </a:rPr>
              <a:t>‘</a:t>
            </a:r>
            <a:r>
              <a:rPr lang="en-GB" sz="2700" b="1" i="0" u="none" strike="noStrike" cap="none">
                <a:solidFill>
                  <a:srgbClr val="E36C09"/>
                </a:solidFill>
                <a:latin typeface="Calibri"/>
                <a:ea typeface="Calibri"/>
                <a:cs typeface="Calibri"/>
                <a:sym typeface="Calibri"/>
              </a:rPr>
              <a:t>Buddy questions’</a:t>
            </a:r>
            <a:endParaRPr sz="1400" b="0" i="0" u="none" strike="noStrike" cap="none">
              <a:solidFill>
                <a:srgbClr val="000000"/>
              </a:solidFill>
              <a:latin typeface="Arial"/>
              <a:ea typeface="Arial"/>
              <a:cs typeface="Arial"/>
              <a:sym typeface="Arial"/>
            </a:endParaRPr>
          </a:p>
          <a:p>
            <a:pPr marL="57150" marR="0" lvl="0" indent="0" algn="l" rtl="0">
              <a:lnSpc>
                <a:spcPct val="115000"/>
              </a:lnSpc>
              <a:spcBef>
                <a:spcPts val="0"/>
              </a:spcBef>
              <a:spcAft>
                <a:spcPts val="0"/>
              </a:spcAft>
              <a:buClr>
                <a:srgbClr val="000000"/>
              </a:buClr>
              <a:buSzPts val="2700"/>
              <a:buFont typeface="Arial"/>
              <a:buNone/>
            </a:pPr>
            <a:r>
              <a:rPr lang="en-GB" sz="2700" b="1">
                <a:solidFill>
                  <a:srgbClr val="E36C09"/>
                </a:solidFill>
                <a:latin typeface="Calibri"/>
                <a:ea typeface="Calibri"/>
                <a:cs typeface="Calibri"/>
                <a:sym typeface="Calibri"/>
              </a:rPr>
              <a:t>c)</a:t>
            </a:r>
            <a:r>
              <a:rPr lang="en-GB" sz="2700" b="1" i="0" u="none" strike="noStrike" cap="none">
                <a:solidFill>
                  <a:srgbClr val="E36C09"/>
                </a:solidFill>
                <a:latin typeface="Calibri"/>
                <a:ea typeface="Calibri"/>
                <a:cs typeface="Calibri"/>
                <a:sym typeface="Calibri"/>
              </a:rPr>
              <a:t> </a:t>
            </a:r>
            <a:r>
              <a:rPr lang="en-GB" sz="2700" b="0" i="0" u="none" strike="noStrike" cap="none">
                <a:solidFill>
                  <a:schemeClr val="dk1"/>
                </a:solidFill>
                <a:latin typeface="Calibri"/>
                <a:ea typeface="Calibri"/>
                <a:cs typeface="Calibri"/>
                <a:sym typeface="Calibri"/>
              </a:rPr>
              <a:t>Assessing through a </a:t>
            </a:r>
            <a:r>
              <a:rPr lang="en-GB" sz="2700" b="1" i="0" u="none" strike="noStrike" cap="none">
                <a:solidFill>
                  <a:srgbClr val="E36C09"/>
                </a:solidFill>
                <a:latin typeface="Calibri"/>
                <a:ea typeface="Calibri"/>
                <a:cs typeface="Calibri"/>
                <a:sym typeface="Calibri"/>
              </a:rPr>
              <a:t>Quiz</a:t>
            </a:r>
            <a:r>
              <a:rPr lang="en-GB" sz="2700" b="0" i="0" u="none" strike="noStrike" cap="none">
                <a:solidFill>
                  <a:srgbClr val="E36C09"/>
                </a:solidFill>
                <a:latin typeface="Calibri"/>
                <a:ea typeface="Calibri"/>
                <a:cs typeface="Calibri"/>
                <a:sym typeface="Calibri"/>
              </a:rPr>
              <a:t> </a:t>
            </a:r>
            <a:r>
              <a:rPr lang="en-GB" sz="2700" b="0" i="0" u="none" strike="noStrike" cap="none">
                <a:solidFill>
                  <a:schemeClr val="dk1"/>
                </a:solidFill>
                <a:latin typeface="Calibri"/>
                <a:ea typeface="Calibri"/>
                <a:cs typeface="Calibri"/>
                <a:sym typeface="Calibri"/>
              </a:rPr>
              <a:t>at the end of the book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0" name="Google Shape;430;p63"/>
          <p:cNvPicPr preferRelativeResize="0"/>
          <p:nvPr/>
        </p:nvPicPr>
        <p:blipFill rotWithShape="1">
          <a:blip r:embed="rId5">
            <a:alphaModFix/>
          </a:blip>
          <a:srcRect/>
          <a:stretch/>
        </p:blipFill>
        <p:spPr>
          <a:xfrm>
            <a:off x="7465204" y="6385203"/>
            <a:ext cx="1678800" cy="472800"/>
          </a:xfrm>
          <a:prstGeom prst="rect">
            <a:avLst/>
          </a:prstGeom>
          <a:noFill/>
          <a:ln>
            <a:noFill/>
          </a:ln>
        </p:spPr>
      </p:pic>
      <p:sp>
        <p:nvSpPr>
          <p:cNvPr id="431" name="Google Shape;431;p63"/>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Coaching eBooks</a:t>
            </a:r>
            <a:endParaRPr sz="2400" b="1">
              <a:solidFill>
                <a:srgbClr val="AEABAB"/>
              </a:solidFill>
              <a:latin typeface="Calibri"/>
              <a:ea typeface="Calibri"/>
              <a:cs typeface="Calibri"/>
              <a:sym typeface="Calibri"/>
            </a:endParaRPr>
          </a:p>
        </p:txBody>
      </p:sp>
      <p:sp>
        <p:nvSpPr>
          <p:cNvPr id="432" name="Google Shape;432;p63"/>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4"/>
          <p:cNvPicPr preferRelativeResize="0"/>
          <p:nvPr/>
        </p:nvPicPr>
        <p:blipFill rotWithShape="1">
          <a:blip r:embed="rId3">
            <a:alphaModFix/>
          </a:blip>
          <a:srcRect/>
          <a:stretch/>
        </p:blipFill>
        <p:spPr>
          <a:xfrm>
            <a:off x="7222150" y="166265"/>
            <a:ext cx="1860349" cy="827385"/>
          </a:xfrm>
          <a:prstGeom prst="rect">
            <a:avLst/>
          </a:prstGeom>
          <a:noFill/>
          <a:ln>
            <a:noFill/>
          </a:ln>
        </p:spPr>
      </p:pic>
      <p:sp>
        <p:nvSpPr>
          <p:cNvPr id="438" name="Google Shape;438;p64"/>
          <p:cNvSpPr txBox="1"/>
          <p:nvPr/>
        </p:nvSpPr>
        <p:spPr>
          <a:xfrm>
            <a:off x="287675" y="328388"/>
            <a:ext cx="6280500" cy="10785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ED7D31"/>
              </a:buClr>
              <a:buSzPts val="3600"/>
              <a:buFont typeface="Calibri"/>
              <a:buAutoNum type="alphaLcParenR"/>
            </a:pPr>
            <a:r>
              <a:rPr lang="en-GB" sz="3600" b="1" i="0" u="none" strike="noStrike" cap="none">
                <a:solidFill>
                  <a:srgbClr val="ED7D31"/>
                </a:solidFill>
                <a:latin typeface="Calibri"/>
                <a:ea typeface="Calibri"/>
                <a:cs typeface="Calibri"/>
                <a:sym typeface="Calibri"/>
              </a:rPr>
              <a:t>Buddy prompts</a:t>
            </a:r>
            <a:endParaRPr sz="3600" b="1" i="0" u="none" strike="noStrike" cap="none">
              <a:solidFill>
                <a:srgbClr val="ED7D31"/>
              </a:solidFill>
              <a:latin typeface="Calibri"/>
              <a:ea typeface="Calibri"/>
              <a:cs typeface="Calibri"/>
              <a:sym typeface="Calibri"/>
            </a:endParaRPr>
          </a:p>
        </p:txBody>
      </p:sp>
      <p:sp>
        <p:nvSpPr>
          <p:cNvPr id="439" name="Google Shape;439;p64"/>
          <p:cNvSpPr txBox="1"/>
          <p:nvPr/>
        </p:nvSpPr>
        <p:spPr>
          <a:xfrm>
            <a:off x="4636250" y="1102100"/>
            <a:ext cx="4129800" cy="51015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Buddy models the thoughts of a good reader</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Each prompt is linked to one of 7 key comprehension strategies</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Prompts ask open questions to encourage reflection</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FF9900"/>
              </a:buClr>
              <a:buSzPts val="2200"/>
              <a:buFont typeface="Calibri"/>
              <a:buChar char="●"/>
            </a:pPr>
            <a:r>
              <a:rPr lang="en-GB" sz="2200">
                <a:latin typeface="Calibri"/>
                <a:ea typeface="Calibri"/>
                <a:cs typeface="Calibri"/>
                <a:sym typeface="Calibri"/>
              </a:rPr>
              <a:t>Gradual internalization of strategies for application in other reading</a:t>
            </a:r>
            <a:endParaRPr sz="2200">
              <a:latin typeface="Calibri"/>
              <a:ea typeface="Calibri"/>
              <a:cs typeface="Calibri"/>
              <a:sym typeface="Calibri"/>
            </a:endParaRPr>
          </a:p>
          <a:p>
            <a:pPr marL="457200" marR="0" lvl="0" indent="-368300" algn="l" rtl="0">
              <a:lnSpc>
                <a:spcPct val="115000"/>
              </a:lnSpc>
              <a:spcBef>
                <a:spcPts val="0"/>
              </a:spcBef>
              <a:spcAft>
                <a:spcPts val="0"/>
              </a:spcAft>
              <a:buClr>
                <a:srgbClr val="E36C09"/>
              </a:buClr>
              <a:buSzPts val="2200"/>
              <a:buFont typeface="Calibri"/>
              <a:buChar char="●"/>
            </a:pPr>
            <a:r>
              <a:rPr lang="en-GB" sz="2200">
                <a:latin typeface="Calibri"/>
                <a:ea typeface="Calibri"/>
                <a:cs typeface="Calibri"/>
                <a:sym typeface="Calibri"/>
              </a:rPr>
              <a:t>Students get badges for listening to Buddy prompts and teachers can check engagement in reporting area</a:t>
            </a:r>
            <a:endParaRPr sz="2200">
              <a:latin typeface="Calibri"/>
              <a:ea typeface="Calibri"/>
              <a:cs typeface="Calibri"/>
              <a:sym typeface="Calibri"/>
            </a:endParaRPr>
          </a:p>
          <a:p>
            <a:pPr marL="457200" marR="0" lvl="0" indent="0" algn="l" rtl="0">
              <a:lnSpc>
                <a:spcPct val="115000"/>
              </a:lnSpc>
              <a:spcBef>
                <a:spcPts val="0"/>
              </a:spcBef>
              <a:spcAft>
                <a:spcPts val="0"/>
              </a:spcAft>
              <a:buNone/>
            </a:pPr>
            <a:endParaRPr sz="2700" b="0" i="0" u="none" strike="noStrike" cap="none">
              <a:solidFill>
                <a:schemeClr val="dk1"/>
              </a:solidFill>
              <a:latin typeface="Calibri"/>
              <a:ea typeface="Calibri"/>
              <a:cs typeface="Calibri"/>
              <a:sym typeface="Calibri"/>
            </a:endParaRPr>
          </a:p>
          <a:p>
            <a:pPr marL="76200" marR="0" lvl="0" indent="0" algn="l" rtl="0">
              <a:lnSpc>
                <a:spcPct val="115000"/>
              </a:lnSpc>
              <a:spcBef>
                <a:spcPts val="0"/>
              </a:spcBef>
              <a:spcAft>
                <a:spcPts val="0"/>
              </a:spcAft>
              <a:buClr>
                <a:srgbClr val="000000"/>
              </a:buClr>
              <a:buSzPts val="2700"/>
              <a:buFont typeface="Arial"/>
              <a:buNone/>
            </a:pPr>
            <a:r>
              <a:rPr lang="en-GB"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p:txBody>
      </p:sp>
      <p:pic>
        <p:nvPicPr>
          <p:cNvPr id="440" name="Google Shape;440;p64"/>
          <p:cNvPicPr preferRelativeResize="0"/>
          <p:nvPr/>
        </p:nvPicPr>
        <p:blipFill>
          <a:blip r:embed="rId4">
            <a:alphaModFix/>
          </a:blip>
          <a:stretch>
            <a:fillRect/>
          </a:stretch>
        </p:blipFill>
        <p:spPr>
          <a:xfrm>
            <a:off x="0" y="1559301"/>
            <a:ext cx="4636250" cy="4099674"/>
          </a:xfrm>
          <a:prstGeom prst="rect">
            <a:avLst/>
          </a:prstGeom>
          <a:noFill/>
          <a:ln w="28575" cap="flat" cmpd="sng">
            <a:solidFill>
              <a:srgbClr val="ED7D31"/>
            </a:solidFill>
            <a:prstDash val="solid"/>
            <a:round/>
            <a:headEnd type="none" w="sm" len="sm"/>
            <a:tailEnd type="none" w="sm" len="sm"/>
          </a:ln>
        </p:spPr>
      </p:pic>
      <p:sp>
        <p:nvSpPr>
          <p:cNvPr id="441" name="Google Shape;441;p64"/>
          <p:cNvSpPr txBox="1"/>
          <p:nvPr/>
        </p:nvSpPr>
        <p:spPr>
          <a:xfrm>
            <a:off x="763425" y="6214775"/>
            <a:ext cx="448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AEABAB"/>
                </a:solidFill>
                <a:latin typeface="Calibri"/>
                <a:ea typeface="Calibri"/>
                <a:cs typeface="Calibri"/>
                <a:sym typeface="Calibri"/>
              </a:rPr>
              <a:t>Coaching eBooks</a:t>
            </a:r>
            <a:endParaRPr sz="2400" b="1">
              <a:solidFill>
                <a:srgbClr val="AEABAB"/>
              </a:solidFill>
              <a:latin typeface="Calibri"/>
              <a:ea typeface="Calibri"/>
              <a:cs typeface="Calibri"/>
              <a:sym typeface="Calibri"/>
            </a:endParaRPr>
          </a:p>
        </p:txBody>
      </p:sp>
      <p:sp>
        <p:nvSpPr>
          <p:cNvPr id="442" name="Google Shape;442;p64"/>
          <p:cNvSpPr/>
          <p:nvPr/>
        </p:nvSpPr>
        <p:spPr>
          <a:xfrm>
            <a:off x="163525" y="6240275"/>
            <a:ext cx="492000" cy="472800"/>
          </a:xfrm>
          <a:prstGeom prst="ellipse">
            <a:avLst/>
          </a:prstGeom>
          <a:solidFill>
            <a:srgbClr val="AEAB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rgbClr val="FFFFFF"/>
                </a:solidFill>
                <a:latin typeface="Calibri"/>
                <a:ea typeface="Calibri"/>
                <a:cs typeface="Calibri"/>
                <a:sym typeface="Calibri"/>
              </a:rPr>
              <a:t>1</a:t>
            </a:r>
            <a:endParaRPr sz="1700" b="1">
              <a:solidFill>
                <a:srgbClr val="FFFFFF"/>
              </a:solidFill>
              <a:latin typeface="Calibri"/>
              <a:ea typeface="Calibri"/>
              <a:cs typeface="Calibri"/>
              <a:sym typeface="Calibri"/>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1725</Words>
  <Application>Microsoft Office PowerPoint</Application>
  <PresentationFormat>On-screen Show (4:3)</PresentationFormat>
  <Paragraphs>650</Paragraphs>
  <Slides>38</Slides>
  <Notes>38</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2_Office Theme</vt:lpstr>
      <vt:lpstr>1_Office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Zoe</dc:creator>
  <cp:lastModifiedBy>VERBEEK, Summa</cp:lastModifiedBy>
  <cp:revision>10</cp:revision>
  <dcterms:modified xsi:type="dcterms:W3CDTF">2019-07-07T02:07:43Z</dcterms:modified>
</cp:coreProperties>
</file>